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Override PartName="/ppt/theme/themeOverride3.xml" ContentType="application/vnd.openxmlformats-officedocument.themeOverride+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Default Extension="fntdata" ContentType="application/x-fontdata"/>
  <Override PartName="/ppt/slideLayouts/slideLayout1.xml" ContentType="application/vnd.openxmlformats-officedocument.presentationml.slideLayout+xml"/>
  <Default Extension="wav" ContentType="audio/wav"/>
  <Override PartName="/ppt/theme/themeOverride1.xml" ContentType="application/vnd.openxmlformats-officedocument.themeOverride+xml"/>
  <Override PartName="/ppt/theme/themeOverride2.xml" ContentType="application/vnd.openxmlformats-officedocument.themeOverride+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docProps/custom.xml" ContentType="application/vnd.openxmlformats-officedocument.custom-properties+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1"/>
  </p:notesMasterIdLst>
  <p:sldIdLst>
    <p:sldId id="256" r:id="rId2"/>
    <p:sldId id="285" r:id="rId3"/>
    <p:sldId id="286" r:id="rId4"/>
    <p:sldId id="288" r:id="rId5"/>
    <p:sldId id="289" r:id="rId6"/>
    <p:sldId id="270" r:id="rId7"/>
    <p:sldId id="275" r:id="rId8"/>
    <p:sldId id="272" r:id="rId9"/>
    <p:sldId id="258" r:id="rId10"/>
    <p:sldId id="274" r:id="rId11"/>
    <p:sldId id="267" r:id="rId12"/>
    <p:sldId id="262" r:id="rId13"/>
    <p:sldId id="304" r:id="rId14"/>
    <p:sldId id="305" r:id="rId15"/>
    <p:sldId id="306" r:id="rId16"/>
    <p:sldId id="299" r:id="rId17"/>
    <p:sldId id="301" r:id="rId18"/>
    <p:sldId id="303" r:id="rId19"/>
    <p:sldId id="302" r:id="rId20"/>
  </p:sldIdLst>
  <p:sldSz cx="9144000" cy="5143500" type="screen16x9"/>
  <p:notesSz cx="6858000" cy="9144000"/>
  <p:embeddedFontLst>
    <p:embeddedFont>
      <p:font typeface="Montserrat" charset="0"/>
      <p:regular r:id="rId22"/>
      <p:bold r:id="rId23"/>
      <p:italic r:id="rId24"/>
      <p:boldItalic r:id="rId25"/>
    </p:embeddedFont>
    <p:embeddedFont>
      <p:font typeface="Verdana" pitchFamily="34" charset="0"/>
      <p:regular r:id="rId26"/>
      <p:bold r:id="rId27"/>
      <p:italic r:id="rId28"/>
      <p:boldItalic r:id="rId29"/>
    </p:embeddedFont>
    <p:embeddedFont>
      <p:font typeface="MS PGothic" pitchFamily="34" charset="-128"/>
      <p:regular r:id="rId30"/>
    </p:embeddedFont>
    <p:embeddedFont>
      <p:font typeface="Tahoma" pitchFamily="34" charset="0"/>
      <p:regular r:id="rId31"/>
      <p:bold r:id="rId3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snapToGrid="0">
      <p:cViewPr varScale="1">
        <p:scale>
          <a:sx n="110" d="100"/>
          <a:sy n="110" d="100"/>
        </p:scale>
        <p:origin x="-658" y="-72"/>
      </p:cViewPr>
      <p:guideLst>
        <p:guide orient="horz" pos="1620"/>
        <p:guide pos="2880"/>
      </p:guideLst>
    </p:cSldViewPr>
  </p:slideViewPr>
  <p:notesTextViewPr>
    <p:cViewPr>
      <p:scale>
        <a:sx n="1" d="1"/>
        <a:sy n="1" d="1"/>
      </p:scale>
      <p:origin x="0" y="0"/>
    </p:cViewPr>
  </p:notesTextViewPr>
  <p:sorterViewPr>
    <p:cViewPr>
      <p:scale>
        <a:sx n="66" d="100"/>
        <a:sy n="66" d="100"/>
      </p:scale>
      <p:origin x="0" y="0"/>
    </p:cViewPr>
  </p:sorter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notesMaster" Target="notesMasters/notesMaster1.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font" Target="fonts/font11.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35"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L="914400" marR="0" lvl="1"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Google Shape;5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3" name="Google Shape;53;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0"/>
        <p:cNvGrpSpPr/>
        <p:nvPr/>
      </p:nvGrpSpPr>
      <p:grpSpPr>
        <a:xfrm>
          <a:off x="0" y="0"/>
          <a:ext cx="0" cy="0"/>
          <a:chOff x="0" y="0"/>
          <a:chExt cx="0" cy="0"/>
        </a:xfrm>
      </p:grpSpPr>
      <p:sp>
        <p:nvSpPr>
          <p:cNvPr id="11" name="Google Shape;11;p2"/>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2" name="Google Shape;12;p2"/>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3" name="Google Shape;13;p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9"/>
        <p:cNvGrpSpPr/>
        <p:nvPr/>
      </p:nvGrpSpPr>
      <p:grpSpPr>
        <a:xfrm>
          <a:off x="0" y="0"/>
          <a:ext cx="0" cy="0"/>
          <a:chOff x="0" y="0"/>
          <a:chExt cx="0" cy="0"/>
        </a:xfrm>
      </p:grpSpPr>
      <p:sp>
        <p:nvSpPr>
          <p:cNvPr id="50" name="Google Shape;50;p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800" b="1" i="0">
                <a:solidFill>
                  <a:srgbClr val="CC0000"/>
                </a:solidFill>
                <a:latin typeface="Verdana" panose="020B0604030504040204"/>
                <a:cs typeface="Verdana" panose="020B0604030504040204"/>
              </a:defRPr>
            </a:lvl1pPr>
          </a:lstStyle>
          <a:p>
            <a:endParaRPr/>
          </a:p>
        </p:txBody>
      </p:sp>
      <p:sp>
        <p:nvSpPr>
          <p:cNvPr id="3" name="Holder 3"/>
          <p:cNvSpPr>
            <a:spLocks noGrp="1"/>
          </p:cNvSpPr>
          <p:nvPr>
            <p:ph type="body" idx="1"/>
          </p:nvPr>
        </p:nvSpPr>
        <p:spPr/>
        <p:txBody>
          <a:bodyPr lIns="0" tIns="0" rIns="0" bIns="0"/>
          <a:lstStyle>
            <a:lvl1pPr>
              <a:defRPr sz="3300" b="1" i="0">
                <a:solidFill>
                  <a:srgbClr val="134F5C"/>
                </a:solidFill>
                <a:latin typeface="Verdana" panose="020B0604030504040204"/>
                <a:cs typeface="Verdana" panose="020B0604030504040204"/>
              </a:defRPr>
            </a:lvl1pPr>
          </a:lstStyle>
          <a:p>
            <a:endParaRPr/>
          </a:p>
        </p:txBody>
      </p:sp>
      <p:sp>
        <p:nvSpPr>
          <p:cNvPr id="4" name="Holder 4"/>
          <p:cNvSpPr>
            <a:spLocks noGrp="1"/>
          </p:cNvSpPr>
          <p:nvPr>
            <p:ph type="ftr" sz="quarter" idx="5"/>
          </p:nvPr>
        </p:nvSpPr>
        <p:spPr>
          <a:xfrm>
            <a:off x="3108960" y="4783455"/>
            <a:ext cx="2926080" cy="257175"/>
          </a:xfrm>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457200" y="4783455"/>
            <a:ext cx="2103120" cy="257175"/>
          </a:xfrm>
        </p:spPr>
        <p:txBody>
          <a:bodyPr lIns="0" tIns="0" rIns="0" bIns="0"/>
          <a:lstStyle>
            <a:lvl1pPr algn="l">
              <a:defRPr>
                <a:solidFill>
                  <a:schemeClr val="tx1">
                    <a:tint val="75000"/>
                  </a:schemeClr>
                </a:solidFill>
              </a:defRPr>
            </a:lvl1pPr>
          </a:lstStyle>
          <a:p>
            <a:fld id="{1D8BD707-D9CF-40AE-B4C6-C98DA3205C09}" type="datetimeFigureOut">
              <a:rPr lang="en-US"/>
              <a:pPr/>
              <a:t>9/16/2022</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p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4"/>
        <p:cNvGrpSpPr/>
        <p:nvPr/>
      </p:nvGrpSpPr>
      <p:grpSpPr>
        <a:xfrm>
          <a:off x="0" y="0"/>
          <a:ext cx="0" cy="0"/>
          <a:chOff x="0" y="0"/>
          <a:chExt cx="0" cy="0"/>
        </a:xfrm>
      </p:grpSpPr>
      <p:sp>
        <p:nvSpPr>
          <p:cNvPr id="15" name="Google Shape;15;p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6" name="Google Shape;16;p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17" name="Google Shape;17;p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8"/>
        <p:cNvGrpSpPr/>
        <p:nvPr/>
      </p:nvGrpSpPr>
      <p:grpSpPr>
        <a:xfrm>
          <a:off x="0" y="0"/>
          <a:ext cx="0" cy="0"/>
          <a:chOff x="0" y="0"/>
          <a:chExt cx="0" cy="0"/>
        </a:xfrm>
      </p:grpSpPr>
      <p:sp>
        <p:nvSpPr>
          <p:cNvPr id="19" name="Google Shape;19;p4"/>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20" name="Google Shape;20;p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1"/>
        <p:cNvGrpSpPr/>
        <p:nvPr/>
      </p:nvGrpSpPr>
      <p:grpSpPr>
        <a:xfrm>
          <a:off x="0" y="0"/>
          <a:ext cx="0" cy="0"/>
          <a:chOff x="0" y="0"/>
          <a:chExt cx="0" cy="0"/>
        </a:xfrm>
      </p:grpSpPr>
      <p:sp>
        <p:nvSpPr>
          <p:cNvPr id="22" name="Google Shape;22;p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3" name="Google Shape;23;p5"/>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5"/>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5" name="Google Shape;25;p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6"/>
        <p:cNvGrpSpPr/>
        <p:nvPr/>
      </p:nvGrpSpPr>
      <p:grpSpPr>
        <a:xfrm>
          <a:off x="0" y="0"/>
          <a:ext cx="0" cy="0"/>
          <a:chOff x="0" y="0"/>
          <a:chExt cx="0" cy="0"/>
        </a:xfrm>
      </p:grpSpPr>
      <p:sp>
        <p:nvSpPr>
          <p:cNvPr id="27" name="Google Shape;27;p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8" name="Google Shape;28;p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3"/>
        <p:cNvGrpSpPr/>
        <p:nvPr/>
      </p:nvGrpSpPr>
      <p:grpSpPr>
        <a:xfrm>
          <a:off x="0" y="0"/>
          <a:ext cx="0" cy="0"/>
          <a:chOff x="0" y="0"/>
          <a:chExt cx="0" cy="0"/>
        </a:xfrm>
      </p:grpSpPr>
      <p:sp>
        <p:nvSpPr>
          <p:cNvPr id="34" name="Google Shape;34;p8"/>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5" name="Google Shape;35;p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6"/>
        <p:cNvGrpSpPr/>
        <p:nvPr/>
      </p:nvGrpSpPr>
      <p:grpSpPr>
        <a:xfrm>
          <a:off x="0" y="0"/>
          <a:ext cx="0" cy="0"/>
          <a:chOff x="0" y="0"/>
          <a:chExt cx="0" cy="0"/>
        </a:xfrm>
      </p:grpSpPr>
      <p:sp>
        <p:nvSpPr>
          <p:cNvPr id="37" name="Google Shape;37;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8" name="Google Shape;38;p9"/>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9" name="Google Shape;39;p9"/>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0" name="Google Shape;40;p9"/>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1" name="Google Shape;41;p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2"/>
        <p:cNvGrpSpPr/>
        <p:nvPr/>
      </p:nvGrpSpPr>
      <p:grpSpPr>
        <a:xfrm>
          <a:off x="0" y="0"/>
          <a:ext cx="0" cy="0"/>
          <a:chOff x="0" y="0"/>
          <a:chExt cx="0" cy="0"/>
        </a:xfrm>
      </p:grpSpPr>
      <p:sp>
        <p:nvSpPr>
          <p:cNvPr id="43" name="Google Shape;43;p10"/>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SzPts val="1800"/>
              <a:buNone/>
              <a:defRPr/>
            </a:lvl1pPr>
          </a:lstStyle>
          <a:p>
            <a:endParaRPr/>
          </a:p>
        </p:txBody>
      </p:sp>
      <p:sp>
        <p:nvSpPr>
          <p:cNvPr id="44" name="Google Shape;44;p1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5"/>
        <p:cNvGrpSpPr/>
        <p:nvPr/>
      </p:nvGrpSpPr>
      <p:grpSpPr>
        <a:xfrm>
          <a:off x="0" y="0"/>
          <a:ext cx="0" cy="0"/>
          <a:chOff x="0" y="0"/>
          <a:chExt cx="0" cy="0"/>
        </a:xfrm>
      </p:grpSpPr>
      <p:sp>
        <p:nvSpPr>
          <p:cNvPr id="46" name="Google Shape;46;p11"/>
          <p:cNvSpPr txBox="1">
            <a:spLocks noGrp="1"/>
          </p:cNvSpPr>
          <p:nvPr>
            <p:ph type="title" hasCustomPrompt="1"/>
          </p:nvPr>
        </p:nvSpPr>
        <p:spPr>
          <a:xfrm>
            <a:off x="311700" y="1106125"/>
            <a:ext cx="8520600" cy="19638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7" name="Google Shape;47;p11"/>
          <p:cNvSpPr txBox="1">
            <a:spLocks noGrp="1"/>
          </p:cNvSpPr>
          <p:nvPr>
            <p:ph type="body" idx="1"/>
          </p:nvPr>
        </p:nvSpPr>
        <p:spPr>
          <a:xfrm>
            <a:off x="311700" y="3152225"/>
            <a:ext cx="8520600" cy="1300500"/>
          </a:xfrm>
          <a:prstGeom prst="rect">
            <a:avLst/>
          </a:prstGeom>
          <a:noFill/>
          <a:ln>
            <a:noFill/>
          </a:ln>
        </p:spPr>
        <p:txBody>
          <a:bodyPr spcFirstLastPara="1" wrap="square" lIns="91425" tIns="91425" rIns="91425" bIns="91425" anchor="t" anchorCtr="0">
            <a:no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1600"/>
              </a:spcBef>
              <a:spcAft>
                <a:spcPts val="0"/>
              </a:spcAft>
              <a:buSzPts val="1400"/>
              <a:buChar char="○"/>
              <a:defRPr/>
            </a:lvl2pPr>
            <a:lvl3pPr marL="1371600" lvl="2" indent="-317500" algn="ctr">
              <a:lnSpc>
                <a:spcPct val="115000"/>
              </a:lnSpc>
              <a:spcBef>
                <a:spcPts val="1600"/>
              </a:spcBef>
              <a:spcAft>
                <a:spcPts val="0"/>
              </a:spcAft>
              <a:buSzPts val="1400"/>
              <a:buChar char="■"/>
              <a:defRPr/>
            </a:lvl3pPr>
            <a:lvl4pPr marL="1828800" lvl="3" indent="-317500" algn="ctr">
              <a:lnSpc>
                <a:spcPct val="115000"/>
              </a:lnSpc>
              <a:spcBef>
                <a:spcPts val="1600"/>
              </a:spcBef>
              <a:spcAft>
                <a:spcPts val="0"/>
              </a:spcAft>
              <a:buSzPts val="1400"/>
              <a:buChar char="●"/>
              <a:defRPr/>
            </a:lvl4pPr>
            <a:lvl5pPr marL="2286000" lvl="4" indent="-317500" algn="ctr">
              <a:lnSpc>
                <a:spcPct val="115000"/>
              </a:lnSpc>
              <a:spcBef>
                <a:spcPts val="1600"/>
              </a:spcBef>
              <a:spcAft>
                <a:spcPts val="0"/>
              </a:spcAft>
              <a:buSzPts val="1400"/>
              <a:buChar char="○"/>
              <a:defRPr/>
            </a:lvl5pPr>
            <a:lvl6pPr marL="2743200" lvl="5" indent="-317500" algn="ctr">
              <a:lnSpc>
                <a:spcPct val="115000"/>
              </a:lnSpc>
              <a:spcBef>
                <a:spcPts val="1600"/>
              </a:spcBef>
              <a:spcAft>
                <a:spcPts val="0"/>
              </a:spcAft>
              <a:buSzPts val="1400"/>
              <a:buChar char="■"/>
              <a:defRPr/>
            </a:lvl6pPr>
            <a:lvl7pPr marL="3200400" lvl="6" indent="-317500" algn="ctr">
              <a:lnSpc>
                <a:spcPct val="115000"/>
              </a:lnSpc>
              <a:spcBef>
                <a:spcPts val="1600"/>
              </a:spcBef>
              <a:spcAft>
                <a:spcPts val="0"/>
              </a:spcAft>
              <a:buSzPts val="1400"/>
              <a:buChar char="●"/>
              <a:defRPr/>
            </a:lvl7pPr>
            <a:lvl8pPr marL="3657600" lvl="7" indent="-317500" algn="ctr">
              <a:lnSpc>
                <a:spcPct val="115000"/>
              </a:lnSpc>
              <a:spcBef>
                <a:spcPts val="1600"/>
              </a:spcBef>
              <a:spcAft>
                <a:spcPts val="0"/>
              </a:spcAft>
              <a:buSzPts val="1400"/>
              <a:buChar char="○"/>
              <a:defRPr/>
            </a:lvl8pPr>
            <a:lvl9pPr marL="4114800" lvl="8" indent="-317500" algn="ctr">
              <a:lnSpc>
                <a:spcPct val="115000"/>
              </a:lnSpc>
              <a:spcBef>
                <a:spcPts val="1600"/>
              </a:spcBef>
              <a:spcAft>
                <a:spcPts val="1600"/>
              </a:spcAft>
              <a:buSzPts val="1400"/>
              <a:buChar char="■"/>
              <a:defRPr/>
            </a:lvl9pPr>
          </a:lstStyle>
          <a:p>
            <a:endParaRPr/>
          </a:p>
        </p:txBody>
      </p:sp>
      <p:sp>
        <p:nvSpPr>
          <p:cNvPr id="48" name="Google Shape;48;p1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chemeClr val="dk2"/>
              </a:buClr>
              <a:buSzPts val="1800"/>
              <a:buFont typeface="Arial" panose="020B0604020202020204"/>
              <a:buChar char="●"/>
              <a:defRPr sz="18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914400" marR="0" lvl="1" indent="-317500" algn="l" rtl="0">
              <a:lnSpc>
                <a:spcPct val="115000"/>
              </a:lnSpc>
              <a:spcBef>
                <a:spcPts val="1600"/>
              </a:spcBef>
              <a:spcAft>
                <a:spcPts val="0"/>
              </a:spcAft>
              <a:buClr>
                <a:schemeClr val="dk2"/>
              </a:buClr>
              <a:buSzPts val="1400"/>
              <a:buFont typeface="Arial" panose="020B0604020202020204"/>
              <a:buChar char="○"/>
              <a:defRPr sz="14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1371600" marR="0" lvl="2" indent="-317500" algn="l" rtl="0">
              <a:lnSpc>
                <a:spcPct val="115000"/>
              </a:lnSpc>
              <a:spcBef>
                <a:spcPts val="1600"/>
              </a:spcBef>
              <a:spcAft>
                <a:spcPts val="0"/>
              </a:spcAft>
              <a:buClr>
                <a:schemeClr val="dk2"/>
              </a:buClr>
              <a:buSzPts val="1400"/>
              <a:buFont typeface="Arial" panose="020B0604020202020204"/>
              <a:buChar char="■"/>
              <a:defRPr sz="14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1828800" marR="0" lvl="3" indent="-317500" algn="l" rtl="0">
              <a:lnSpc>
                <a:spcPct val="115000"/>
              </a:lnSpc>
              <a:spcBef>
                <a:spcPts val="1600"/>
              </a:spcBef>
              <a:spcAft>
                <a:spcPts val="0"/>
              </a:spcAft>
              <a:buClr>
                <a:schemeClr val="dk2"/>
              </a:buClr>
              <a:buSzPts val="1400"/>
              <a:buFont typeface="Arial" panose="020B0604020202020204"/>
              <a:buChar char="●"/>
              <a:defRPr sz="14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2286000" marR="0" lvl="4" indent="-317500" algn="l" rtl="0">
              <a:lnSpc>
                <a:spcPct val="115000"/>
              </a:lnSpc>
              <a:spcBef>
                <a:spcPts val="1600"/>
              </a:spcBef>
              <a:spcAft>
                <a:spcPts val="0"/>
              </a:spcAft>
              <a:buClr>
                <a:schemeClr val="dk2"/>
              </a:buClr>
              <a:buSzPts val="1400"/>
              <a:buFont typeface="Arial" panose="020B0604020202020204"/>
              <a:buChar char="○"/>
              <a:defRPr sz="14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2743200" marR="0" lvl="5" indent="-317500" algn="l" rtl="0">
              <a:lnSpc>
                <a:spcPct val="115000"/>
              </a:lnSpc>
              <a:spcBef>
                <a:spcPts val="1600"/>
              </a:spcBef>
              <a:spcAft>
                <a:spcPts val="0"/>
              </a:spcAft>
              <a:buClr>
                <a:schemeClr val="dk2"/>
              </a:buClr>
              <a:buSzPts val="1400"/>
              <a:buFont typeface="Arial" panose="020B0604020202020204"/>
              <a:buChar char="■"/>
              <a:defRPr sz="14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3200400" marR="0" lvl="6" indent="-317500" algn="l" rtl="0">
              <a:lnSpc>
                <a:spcPct val="115000"/>
              </a:lnSpc>
              <a:spcBef>
                <a:spcPts val="1600"/>
              </a:spcBef>
              <a:spcAft>
                <a:spcPts val="0"/>
              </a:spcAft>
              <a:buClr>
                <a:schemeClr val="dk2"/>
              </a:buClr>
              <a:buSzPts val="1400"/>
              <a:buFont typeface="Arial" panose="020B0604020202020204"/>
              <a:buChar char="●"/>
              <a:defRPr sz="14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3657600" marR="0" lvl="7" indent="-317500" algn="l" rtl="0">
              <a:lnSpc>
                <a:spcPct val="115000"/>
              </a:lnSpc>
              <a:spcBef>
                <a:spcPts val="1600"/>
              </a:spcBef>
              <a:spcAft>
                <a:spcPts val="0"/>
              </a:spcAft>
              <a:buClr>
                <a:schemeClr val="dk2"/>
              </a:buClr>
              <a:buSzPts val="1400"/>
              <a:buFont typeface="Arial" panose="020B0604020202020204"/>
              <a:buChar char="○"/>
              <a:defRPr sz="14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4114800" marR="0" lvl="8" indent="-317500" algn="l" rtl="0">
              <a:lnSpc>
                <a:spcPct val="115000"/>
              </a:lnSpc>
              <a:spcBef>
                <a:spcPts val="1600"/>
              </a:spcBef>
              <a:spcAft>
                <a:spcPts val="1600"/>
              </a:spcAft>
              <a:buClr>
                <a:schemeClr val="dk2"/>
              </a:buClr>
              <a:buSzPts val="1400"/>
              <a:buFont typeface="Arial" panose="020B0604020202020204"/>
              <a:buChar char="■"/>
              <a:defRPr sz="14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pPr marL="0" lvl="0" indent="0" algn="r" rtl="0">
                <a:spcBef>
                  <a:spcPts val="0"/>
                </a:spcBef>
                <a:spcAft>
                  <a:spcPts val="0"/>
                </a:spcAft>
                <a:buNone/>
              </a:pPr>
              <a:t>‹#›</a:t>
            </a:fld>
            <a:endParaRPr lang="en-GB"/>
          </a:p>
        </p:txBody>
      </p:sp>
      <p:pic>
        <p:nvPicPr>
          <p:cNvPr id="9" name="Google Shape;9;p1"/>
          <p:cNvPicPr preferRelativeResize="0"/>
          <p:nvPr/>
        </p:nvPicPr>
        <p:blipFill rotWithShape="1">
          <a:blip r:embed="rId13"/>
          <a:srcRect/>
          <a:stretch>
            <a:fillRect/>
          </a:stretch>
        </p:blipFill>
        <p:spPr>
          <a:xfrm>
            <a:off x="8602975" y="66525"/>
            <a:ext cx="348619" cy="357956"/>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audio" Target="../media/audio1.wav"/><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2.xml"/><Relationship Id="rId1" Type="http://schemas.openxmlformats.org/officeDocument/2006/relationships/audio" Target="../media/audio10.wav"/><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Layout" Target="../slideLayouts/slideLayout2.xml"/><Relationship Id="rId1" Type="http://schemas.openxmlformats.org/officeDocument/2006/relationships/audio" Target="../media/audio11.wav"/><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Layout" Target="../slideLayouts/slideLayout2.xml"/><Relationship Id="rId1" Type="http://schemas.openxmlformats.org/officeDocument/2006/relationships/audio" Target="../media/audio12.wav"/><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Layout" Target="../slideLayouts/slideLayout2.xml"/><Relationship Id="rId1" Type="http://schemas.openxmlformats.org/officeDocument/2006/relationships/audio" Target="../media/audio13.wav"/><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Layout" Target="../slideLayouts/slideLayout2.xml"/><Relationship Id="rId1" Type="http://schemas.openxmlformats.org/officeDocument/2006/relationships/audio" Target="../media/audio14.wav"/><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Layout" Target="../slideLayouts/slideLayout2.xml"/><Relationship Id="rId1" Type="http://schemas.openxmlformats.org/officeDocument/2006/relationships/audio" Target="../media/audio15.wav"/><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slideLayout" Target="../slideLayouts/slideLayout11.xml"/><Relationship Id="rId1" Type="http://schemas.openxmlformats.org/officeDocument/2006/relationships/audio" Target="../media/audio16.wav"/><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slideLayout" Target="../slideLayouts/slideLayout11.xml"/><Relationship Id="rId1" Type="http://schemas.openxmlformats.org/officeDocument/2006/relationships/audio" Target="../media/audio17.wav"/><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slideLayout" Target="../slideLayouts/slideLayout11.xml"/><Relationship Id="rId1" Type="http://schemas.openxmlformats.org/officeDocument/2006/relationships/audio" Target="../media/audio18.wav"/><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11.xml"/><Relationship Id="rId1" Type="http://schemas.openxmlformats.org/officeDocument/2006/relationships/audio" Target="../media/audio19.wav"/></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Layout" Target="../slideLayouts/slideLayout2.xml"/><Relationship Id="rId1" Type="http://schemas.openxmlformats.org/officeDocument/2006/relationships/audio" Target="../media/audio2.wav"/><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audio3.wav"/><Relationship Id="rId1" Type="http://schemas.openxmlformats.org/officeDocument/2006/relationships/themeOverride" Target="../theme/themeOverride1.xml"/><Relationship Id="rId5" Type="http://schemas.openxmlformats.org/officeDocument/2006/relationships/image" Target="../media/image2.png"/><Relationship Id="rId4" Type="http://schemas.openxmlformats.org/officeDocument/2006/relationships/image" Target="../media/image3.jpe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audio4.wav"/><Relationship Id="rId1" Type="http://schemas.openxmlformats.org/officeDocument/2006/relationships/themeOverride" Target="../theme/themeOverride2.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audio" Target="../media/audio5.wav"/><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audio6.wav"/><Relationship Id="rId1" Type="http://schemas.openxmlformats.org/officeDocument/2006/relationships/themeOverride" Target="../theme/themeOverride3.xml"/><Relationship Id="rId6" Type="http://schemas.openxmlformats.org/officeDocument/2006/relationships/image" Target="../media/image2.png"/><Relationship Id="rId5" Type="http://schemas.openxmlformats.org/officeDocument/2006/relationships/image" Target="../media/image5.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Layout" Target="../slideLayouts/slideLayout2.xml"/><Relationship Id="rId1" Type="http://schemas.openxmlformats.org/officeDocument/2006/relationships/audio" Target="../media/audio7.wav"/><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2.xml"/><Relationship Id="rId1" Type="http://schemas.openxmlformats.org/officeDocument/2006/relationships/audio" Target="../media/audio8.wav"/><Relationship Id="rId5" Type="http://schemas.openxmlformats.org/officeDocument/2006/relationships/image" Target="../media/image2.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Layout" Target="../slideLayouts/slideLayout2.xml"/><Relationship Id="rId1" Type="http://schemas.openxmlformats.org/officeDocument/2006/relationships/audio" Target="../media/audio9.wav"/><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sp>
        <p:nvSpPr>
          <p:cNvPr id="55" name="Google Shape;55;p13"/>
          <p:cNvSpPr txBox="1">
            <a:spLocks noGrp="1"/>
          </p:cNvSpPr>
          <p:nvPr>
            <p:ph type="ctrTitle"/>
          </p:nvPr>
        </p:nvSpPr>
        <p:spPr>
          <a:xfrm>
            <a:off x="315595" y="2230582"/>
            <a:ext cx="8512810" cy="2912918"/>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5200"/>
              <a:buNone/>
            </a:pPr>
            <a:r>
              <a:rPr lang="en-US" altLang="en-GB" sz="3600" b="1" dirty="0">
                <a:solidFill>
                  <a:schemeClr val="lt1"/>
                </a:solidFill>
                <a:latin typeface="Montserrat" panose="00000500000000000000"/>
                <a:ea typeface="Montserrat" panose="00000500000000000000"/>
                <a:cs typeface="Montserrat" panose="00000500000000000000"/>
                <a:sym typeface="Montserrat" panose="00000500000000000000"/>
              </a:rPr>
              <a:t>	</a:t>
            </a:r>
            <a:r>
              <a:rPr lang="en-US" altLang="en-GB" sz="4400" b="1" u="sng" dirty="0" smtClean="0">
                <a:solidFill>
                  <a:schemeClr val="bg1"/>
                </a:solidFill>
                <a:latin typeface="Verdana" panose="020B0604030504040204" charset="0"/>
                <a:ea typeface="Montserrat" panose="00000500000000000000"/>
                <a:cs typeface="Verdana" panose="020B0604030504040204" charset="0"/>
                <a:sym typeface="Montserrat" panose="00000500000000000000"/>
              </a:rPr>
              <a:t>EDA </a:t>
            </a:r>
            <a:r>
              <a:rPr lang="en-US" altLang="en-GB" sz="4400" b="1" u="sng" dirty="0">
                <a:solidFill>
                  <a:schemeClr val="bg1"/>
                </a:solidFill>
                <a:latin typeface="Verdana" panose="020B0604030504040204" charset="0"/>
                <a:ea typeface="Montserrat" panose="00000500000000000000"/>
                <a:cs typeface="Verdana" panose="020B0604030504040204" charset="0"/>
                <a:sym typeface="Montserrat" panose="00000500000000000000"/>
              </a:rPr>
              <a:t>ON AIRBNB NYC</a:t>
            </a:r>
            <a:r>
              <a:rPr lang="en-US" altLang="en-GB" sz="3600" b="1" dirty="0">
                <a:solidFill>
                  <a:schemeClr val="lt1"/>
                </a:solidFill>
                <a:latin typeface="Montserrat" panose="00000500000000000000"/>
                <a:ea typeface="Montserrat" panose="00000500000000000000"/>
                <a:cs typeface="Montserrat" panose="00000500000000000000"/>
                <a:sym typeface="Montserrat" panose="00000500000000000000"/>
              </a:rPr>
              <a:t/>
            </a:r>
            <a:br>
              <a:rPr lang="en-US" altLang="en-GB" sz="3600" b="1" dirty="0">
                <a:solidFill>
                  <a:schemeClr val="lt1"/>
                </a:solidFill>
                <a:latin typeface="Montserrat" panose="00000500000000000000"/>
                <a:ea typeface="Montserrat" panose="00000500000000000000"/>
                <a:cs typeface="Montserrat" panose="00000500000000000000"/>
                <a:sym typeface="Montserrat" panose="00000500000000000000"/>
              </a:rPr>
            </a:br>
            <a:r>
              <a:rPr lang="en-US" altLang="en-GB" sz="3600" b="1" dirty="0">
                <a:solidFill>
                  <a:schemeClr val="lt1"/>
                </a:solidFill>
                <a:latin typeface="Montserrat" panose="00000500000000000000"/>
                <a:ea typeface="Montserrat" panose="00000500000000000000"/>
                <a:cs typeface="Montserrat" panose="00000500000000000000"/>
                <a:sym typeface="Montserrat" panose="00000500000000000000"/>
              </a:rPr>
              <a:t/>
            </a:r>
            <a:br>
              <a:rPr lang="en-US" altLang="en-GB" sz="3600" b="1" dirty="0">
                <a:solidFill>
                  <a:schemeClr val="lt1"/>
                </a:solidFill>
                <a:latin typeface="Montserrat" panose="00000500000000000000"/>
                <a:ea typeface="Montserrat" panose="00000500000000000000"/>
                <a:cs typeface="Montserrat" panose="00000500000000000000"/>
                <a:sym typeface="Montserrat" panose="00000500000000000000"/>
              </a:rPr>
            </a:br>
            <a:endParaRPr lang="en-GB" sz="3600" b="1" dirty="0">
              <a:solidFill>
                <a:schemeClr val="lt1"/>
              </a:solidFill>
              <a:latin typeface="Montserrat" panose="00000500000000000000"/>
              <a:ea typeface="Montserrat" panose="00000500000000000000"/>
              <a:cs typeface="Montserrat" panose="00000500000000000000"/>
              <a:sym typeface="Montserrat" panose="00000500000000000000"/>
            </a:endParaRPr>
          </a:p>
          <a:p>
            <a:pPr marL="0" lvl="0" indent="0" algn="ctr" rtl="0">
              <a:lnSpc>
                <a:spcPct val="100000"/>
              </a:lnSpc>
              <a:spcBef>
                <a:spcPts val="0"/>
              </a:spcBef>
              <a:spcAft>
                <a:spcPts val="0"/>
              </a:spcAft>
              <a:buSzPts val="5200"/>
              <a:buNone/>
            </a:pPr>
            <a:endParaRPr sz="3600" b="1" dirty="0">
              <a:solidFill>
                <a:schemeClr val="lt1"/>
              </a:solidFill>
              <a:latin typeface="Montserrat" panose="00000500000000000000"/>
              <a:ea typeface="Montserrat" panose="00000500000000000000"/>
              <a:cs typeface="Montserrat" panose="00000500000000000000"/>
              <a:sym typeface="Montserrat" panose="00000500000000000000"/>
            </a:endParaRPr>
          </a:p>
          <a:p>
            <a:pPr marL="0" lvl="0" indent="0" algn="ctr" rtl="0">
              <a:spcBef>
                <a:spcPts val="0"/>
              </a:spcBef>
              <a:spcAft>
                <a:spcPts val="0"/>
              </a:spcAft>
              <a:buSzPts val="5200"/>
              <a:buNone/>
            </a:pPr>
            <a:endParaRPr sz="1600" b="1" dirty="0">
              <a:solidFill>
                <a:schemeClr val="lt1"/>
              </a:solidFill>
              <a:latin typeface="Montserrat" panose="00000500000000000000"/>
              <a:ea typeface="Montserrat" panose="00000500000000000000"/>
              <a:cs typeface="Montserrat" panose="00000500000000000000"/>
              <a:sym typeface="Montserrat" panose="00000500000000000000"/>
            </a:endParaRPr>
          </a:p>
          <a:p>
            <a:pPr marL="0" lvl="0" indent="0" algn="ctr" rtl="0">
              <a:spcBef>
                <a:spcPts val="0"/>
              </a:spcBef>
              <a:spcAft>
                <a:spcPts val="0"/>
              </a:spcAft>
              <a:buSzPts val="5200"/>
              <a:buNone/>
            </a:pPr>
            <a:endParaRPr sz="1600" b="1" dirty="0">
              <a:solidFill>
                <a:schemeClr val="lt1"/>
              </a:solidFill>
              <a:latin typeface="Montserrat" panose="00000500000000000000"/>
              <a:ea typeface="Montserrat" panose="00000500000000000000"/>
              <a:cs typeface="Montserrat" panose="00000500000000000000"/>
              <a:sym typeface="Montserrat" panose="00000500000000000000"/>
            </a:endParaRPr>
          </a:p>
        </p:txBody>
      </p:sp>
      <p:sp>
        <p:nvSpPr>
          <p:cNvPr id="2" name="object 2"/>
          <p:cNvSpPr txBox="1">
            <a:spLocks noGrp="1"/>
          </p:cNvSpPr>
          <p:nvPr/>
        </p:nvSpPr>
        <p:spPr>
          <a:xfrm>
            <a:off x="1217583" y="89650"/>
            <a:ext cx="6938645" cy="566822"/>
          </a:xfrm>
          <a:prstGeom prst="rect">
            <a:avLst/>
          </a:prstGeom>
        </p:spPr>
        <p:txBody>
          <a:bodyPr vert="horz" wrap="square" lIns="0" tIns="12700" rIns="0" bIns="0" rtlCol="0">
            <a:spAutoFit/>
          </a:bodyPr>
          <a:lstStyle>
            <a:lvl1pPr>
              <a:defRPr sz="3800" b="1" i="0">
                <a:solidFill>
                  <a:srgbClr val="CC0000"/>
                </a:solidFill>
                <a:latin typeface="Verdana" panose="020B0604030504040204"/>
                <a:ea typeface="+mj-ea"/>
                <a:cs typeface="Verdana" panose="020B0604030504040204"/>
              </a:defRPr>
            </a:lvl1pPr>
          </a:lstStyle>
          <a:p>
            <a:pPr marL="14605" algn="ctr">
              <a:lnSpc>
                <a:spcPct val="100000"/>
              </a:lnSpc>
              <a:spcBef>
                <a:spcPts val="100"/>
              </a:spcBef>
            </a:pPr>
            <a:r>
              <a:rPr lang="en-US" sz="3600" u="sng" spc="15" dirty="0" smtClean="0"/>
              <a:t>EDA </a:t>
            </a:r>
            <a:r>
              <a:rPr sz="3600" u="sng" spc="15" dirty="0"/>
              <a:t>C</a:t>
            </a:r>
            <a:r>
              <a:rPr sz="3600" u="sng" spc="-150" dirty="0"/>
              <a:t>aps</a:t>
            </a:r>
            <a:r>
              <a:rPr sz="3600" u="sng" spc="-170" dirty="0"/>
              <a:t>t</a:t>
            </a:r>
            <a:r>
              <a:rPr sz="3600" u="sng" spc="-100" dirty="0"/>
              <a:t>o</a:t>
            </a:r>
            <a:r>
              <a:rPr sz="3600" u="sng" spc="-85" dirty="0"/>
              <a:t>n</a:t>
            </a:r>
            <a:r>
              <a:rPr sz="3600" u="sng" spc="-130" dirty="0"/>
              <a:t>e</a:t>
            </a:r>
            <a:r>
              <a:rPr sz="3600" u="sng" spc="-225" dirty="0"/>
              <a:t> </a:t>
            </a:r>
            <a:r>
              <a:rPr sz="3600" u="sng" spc="-45" dirty="0"/>
              <a:t>P</a:t>
            </a:r>
            <a:r>
              <a:rPr sz="3600" u="sng" spc="-290" dirty="0"/>
              <a:t>r</a:t>
            </a:r>
            <a:r>
              <a:rPr sz="3600" u="sng" spc="-150" dirty="0"/>
              <a:t>oje</a:t>
            </a:r>
            <a:r>
              <a:rPr sz="3600" u="sng" spc="-125" dirty="0"/>
              <a:t>c</a:t>
            </a:r>
            <a:r>
              <a:rPr sz="3600" u="sng" spc="-120" dirty="0"/>
              <a:t>t</a:t>
            </a:r>
            <a:r>
              <a:rPr sz="3600" u="sng" spc="-360" dirty="0"/>
              <a:t>-</a:t>
            </a:r>
            <a:r>
              <a:rPr sz="3600" u="sng" spc="-225" dirty="0"/>
              <a:t> </a:t>
            </a:r>
            <a:r>
              <a:rPr sz="3600" u="sng" spc="-1215" dirty="0"/>
              <a:t>1</a:t>
            </a:r>
          </a:p>
        </p:txBody>
      </p:sp>
      <p:pic>
        <p:nvPicPr>
          <p:cNvPr id="7" name="~PP2536.WAV">
            <a:hlinkClick r:id="" action="ppaction://media"/>
          </p:cNvPr>
          <p:cNvPicPr>
            <a:picLocks noRot="1" noChangeAspect="1"/>
          </p:cNvPicPr>
          <p:nvPr>
            <a:wavAudioFile r:embed="rId1" name="~PP2536.WAV"/>
          </p:nvPr>
        </p:nvPicPr>
        <p:blipFill>
          <a:blip r:embed="rId4"/>
          <a:stretch>
            <a:fillRect/>
          </a:stretch>
        </p:blipFill>
        <p:spPr>
          <a:xfrm>
            <a:off x="8729663" y="4729163"/>
            <a:ext cx="244475" cy="244475"/>
          </a:xfrm>
          <a:prstGeom prst="rect">
            <a:avLst/>
          </a:prstGeom>
        </p:spPr>
      </p:pic>
    </p:spTree>
  </p:cSld>
  <p:clrMapOvr>
    <a:masterClrMapping/>
  </p:clrMapOvr>
  <p:transition advTm="4641"/>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7"/>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700" y="117481"/>
            <a:ext cx="8109286" cy="426107"/>
          </a:xfrm>
        </p:spPr>
        <p:txBody>
          <a:bodyPr/>
          <a:lstStyle/>
          <a:p>
            <a:r>
              <a:rPr lang="en-US" sz="2400" b="1"/>
              <a:t>What room types are prefered in each neighbourhood groups</a:t>
            </a:r>
            <a:r>
              <a:rPr lang="en-IN" sz="1800" dirty="0"/>
              <a:t>.</a:t>
            </a:r>
          </a:p>
        </p:txBody>
      </p:sp>
      <p:sp>
        <p:nvSpPr>
          <p:cNvPr id="3" name="Text Placeholder 2"/>
          <p:cNvSpPr>
            <a:spLocks noGrp="1"/>
          </p:cNvSpPr>
          <p:nvPr>
            <p:ph type="body" idx="1"/>
          </p:nvPr>
        </p:nvSpPr>
        <p:spPr>
          <a:xfrm>
            <a:off x="88134" y="673310"/>
            <a:ext cx="4241494" cy="4470190"/>
          </a:xfrm>
        </p:spPr>
        <p:txBody>
          <a:bodyPr/>
          <a:lstStyle/>
          <a:p>
            <a:pPr marL="114300" indent="0">
              <a:lnSpc>
                <a:spcPct val="125000"/>
              </a:lnSpc>
              <a:buClrTx/>
              <a:buNone/>
            </a:pPr>
            <a:endParaRPr lang="en-IN" sz="1400" dirty="0">
              <a:solidFill>
                <a:schemeClr val="accent2"/>
              </a:solidFill>
              <a:latin typeface="Tahoma" panose="020B0604030504040204" pitchFamily="34" charset="0"/>
              <a:ea typeface="Tahoma" panose="020B0604030504040204" pitchFamily="34" charset="0"/>
              <a:cs typeface="Tahoma" panose="020B0604030504040204" pitchFamily="34" charset="0"/>
            </a:endParaRPr>
          </a:p>
          <a:p>
            <a:pPr>
              <a:buClrTx/>
              <a:buFont typeface="Arial" panose="020B0604020202020204" pitchFamily="34" charset="0"/>
              <a:buChar char="•"/>
            </a:pPr>
            <a:endParaRPr lang="en-IN" sz="1400" dirty="0">
              <a:solidFill>
                <a:schemeClr val="accent2"/>
              </a:solidFill>
              <a:latin typeface="Tahoma" panose="020B0604030504040204" pitchFamily="34" charset="0"/>
              <a:ea typeface="Tahoma" panose="020B0604030504040204" pitchFamily="34" charset="0"/>
              <a:cs typeface="Tahoma" panose="020B0604030504040204" pitchFamily="34" charset="0"/>
            </a:endParaRPr>
          </a:p>
          <a:p>
            <a:pPr>
              <a:buClrTx/>
              <a:buFont typeface="Arial" panose="020B0604020202020204" pitchFamily="34" charset="0"/>
              <a:buChar char="•"/>
            </a:pPr>
            <a:endParaRPr lang="en-IN" sz="1400" dirty="0">
              <a:solidFill>
                <a:schemeClr val="accent2"/>
              </a:solidFill>
              <a:latin typeface="Tahoma" panose="020B0604030504040204" pitchFamily="34" charset="0"/>
              <a:ea typeface="Tahoma" panose="020B0604030504040204" pitchFamily="34" charset="0"/>
              <a:cs typeface="Tahoma" panose="020B0604030504040204" pitchFamily="34" charset="0"/>
            </a:endParaRPr>
          </a:p>
          <a:p>
            <a:pPr>
              <a:buClrTx/>
              <a:buFont typeface="Arial" panose="020B0604020202020204" pitchFamily="34" charset="0"/>
              <a:buChar char="•"/>
            </a:pPr>
            <a:endParaRPr lang="en-IN" sz="1400" dirty="0">
              <a:solidFill>
                <a:schemeClr val="accent2"/>
              </a:solidFill>
              <a:latin typeface="Tahoma" panose="020B0604030504040204" pitchFamily="34" charset="0"/>
              <a:ea typeface="Tahoma" panose="020B0604030504040204" pitchFamily="34" charset="0"/>
              <a:cs typeface="Tahoma" panose="020B0604030504040204" pitchFamily="34" charset="0"/>
            </a:endParaRPr>
          </a:p>
        </p:txBody>
      </p:sp>
      <p:sp>
        <p:nvSpPr>
          <p:cNvPr id="4" name="TextBox 3"/>
          <p:cNvSpPr txBox="1"/>
          <p:nvPr/>
        </p:nvSpPr>
        <p:spPr>
          <a:xfrm>
            <a:off x="425302" y="3371382"/>
            <a:ext cx="8208335" cy="1652905"/>
          </a:xfrm>
          <a:prstGeom prst="rect">
            <a:avLst/>
          </a:prstGeom>
          <a:noFill/>
        </p:spPr>
        <p:txBody>
          <a:bodyPr wrap="square" rtlCol="0">
            <a:spAutoFit/>
          </a:bodyPr>
          <a:lstStyle/>
          <a:p>
            <a:pPr marL="457200" indent="-342900">
              <a:lnSpc>
                <a:spcPct val="125000"/>
              </a:lnSpc>
              <a:buClrTx/>
              <a:buSzPts val="1800"/>
              <a:buFont typeface="Arial" panose="020B0604020202020204" pitchFamily="34" charset="0"/>
              <a:buChar char="•"/>
            </a:pPr>
            <a:r>
              <a:rPr lang="en-US" b="1" dirty="0">
                <a:solidFill>
                  <a:schemeClr val="accent2"/>
                </a:solidFill>
                <a:latin typeface="Arial" panose="020B0604020202020204" pitchFamily="34" charset="0"/>
                <a:ea typeface="Tahoma" panose="020B0604030504040204" pitchFamily="34" charset="0"/>
                <a:cs typeface="Arial" panose="020B0604020202020204" pitchFamily="34" charset="0"/>
              </a:rPr>
              <a:t>Here </a:t>
            </a:r>
            <a:r>
              <a:rPr lang="en-US" b="1" dirty="0" smtClean="0">
                <a:solidFill>
                  <a:schemeClr val="accent2"/>
                </a:solidFill>
                <a:latin typeface="Arial" panose="020B0604020202020204" pitchFamily="34" charset="0"/>
                <a:ea typeface="Tahoma" panose="020B0604030504040204" pitchFamily="34" charset="0"/>
                <a:cs typeface="Arial" panose="020B0604020202020204" pitchFamily="34" charset="0"/>
              </a:rPr>
              <a:t> </a:t>
            </a:r>
            <a:r>
              <a:rPr lang="en-US" b="1" dirty="0">
                <a:solidFill>
                  <a:schemeClr val="accent2"/>
                </a:solidFill>
                <a:latin typeface="Arial" panose="020B0604020202020204" pitchFamily="34" charset="0"/>
                <a:ea typeface="Tahoma" panose="020B0604030504040204" pitchFamily="34" charset="0"/>
                <a:cs typeface="Arial" panose="020B0604020202020204" pitchFamily="34" charset="0"/>
              </a:rPr>
              <a:t>conclude that Private rooms in Manhattan Neighborhood group had the highest number of reviews going 50+ reviews per month followed by the chase.</a:t>
            </a:r>
          </a:p>
          <a:p>
            <a:pPr marL="457200" indent="-342900">
              <a:lnSpc>
                <a:spcPct val="125000"/>
              </a:lnSpc>
              <a:buClrTx/>
              <a:buSzPts val="1800"/>
              <a:buFont typeface="Arial" panose="020B0604020202020204" pitchFamily="34" charset="0"/>
              <a:buChar char="•"/>
            </a:pPr>
            <a:r>
              <a:rPr lang="en-US" b="1" dirty="0">
                <a:solidFill>
                  <a:schemeClr val="accent2"/>
                </a:solidFill>
                <a:latin typeface="Arial" panose="020B0604020202020204" pitchFamily="34" charset="0"/>
                <a:ea typeface="Tahoma" panose="020B0604030504040204" pitchFamily="34" charset="0"/>
                <a:cs typeface="Arial" panose="020B0604020202020204" pitchFamily="34" charset="0"/>
              </a:rPr>
              <a:t> After Manhattan, Queens had the highest number of reviews in all the room types.</a:t>
            </a:r>
          </a:p>
          <a:p>
            <a:pPr marL="457200" indent="-342900">
              <a:lnSpc>
                <a:spcPct val="125000"/>
              </a:lnSpc>
              <a:buClrTx/>
              <a:buSzPts val="1800"/>
              <a:buFont typeface="Arial" panose="020B0604020202020204" pitchFamily="34" charset="0"/>
              <a:buChar char="•"/>
            </a:pPr>
            <a:r>
              <a:rPr lang="en-US" b="1" dirty="0">
                <a:solidFill>
                  <a:schemeClr val="accent2"/>
                </a:solidFill>
                <a:latin typeface="Arial" panose="020B0604020202020204" pitchFamily="34" charset="0"/>
                <a:ea typeface="Tahoma" panose="020B0604030504040204" pitchFamily="34" charset="0"/>
                <a:cs typeface="Arial" panose="020B0604020202020204" pitchFamily="34" charset="0"/>
              </a:rPr>
              <a:t>There were less reviews received from shared rooms as compared to other room types and it was from Staten Island followed by Bronx.</a:t>
            </a:r>
          </a:p>
          <a:p>
            <a:endParaRPr lang="en-IN" b="1" dirty="0">
              <a:solidFill>
                <a:schemeClr val="accent2"/>
              </a:solidFill>
              <a:latin typeface="Arial" panose="020B0604020202020204" pitchFamily="34" charset="0"/>
              <a:ea typeface="Tahoma" panose="020B0604030504040204" pitchFamily="34" charset="0"/>
              <a:cs typeface="Arial" panose="020B0604020202020204" pitchFamily="34" charset="0"/>
            </a:endParaRPr>
          </a:p>
        </p:txBody>
      </p:sp>
      <p:pic>
        <p:nvPicPr>
          <p:cNvPr id="6" name="Picture 5" descr="download (6).png"/>
          <p:cNvPicPr>
            <a:picLocks noChangeAspect="1"/>
          </p:cNvPicPr>
          <p:nvPr/>
        </p:nvPicPr>
        <p:blipFill>
          <a:blip r:embed="rId3"/>
          <a:stretch>
            <a:fillRect/>
          </a:stretch>
        </p:blipFill>
        <p:spPr>
          <a:xfrm>
            <a:off x="1170710" y="893618"/>
            <a:ext cx="7252854" cy="2514600"/>
          </a:xfrm>
          <a:prstGeom prst="rect">
            <a:avLst/>
          </a:prstGeom>
        </p:spPr>
      </p:pic>
      <p:pic>
        <p:nvPicPr>
          <p:cNvPr id="7" name="~PP1257.WAV">
            <a:hlinkClick r:id="" action="ppaction://media"/>
          </p:cNvPr>
          <p:cNvPicPr>
            <a:picLocks noRot="1" noChangeAspect="1"/>
          </p:cNvPicPr>
          <p:nvPr>
            <a:wavAudioFile r:embed="rId1" name="~PP1257.WAV"/>
          </p:nvPr>
        </p:nvPicPr>
        <p:blipFill>
          <a:blip r:embed="rId4"/>
          <a:stretch>
            <a:fillRect/>
          </a:stretch>
        </p:blipFill>
        <p:spPr>
          <a:xfrm>
            <a:off x="8729663" y="4729163"/>
            <a:ext cx="244475" cy="24447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7"/>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699" y="180386"/>
            <a:ext cx="8520600" cy="572700"/>
          </a:xfrm>
        </p:spPr>
        <p:txBody>
          <a:bodyPr/>
          <a:lstStyle/>
          <a:p>
            <a:pPr algn="l"/>
            <a:r>
              <a:rPr lang="en-US" sz="2400" b="1"/>
              <a:t>How much is avability of rooms at neighbourhood group</a:t>
            </a:r>
          </a:p>
        </p:txBody>
      </p:sp>
      <p:sp>
        <p:nvSpPr>
          <p:cNvPr id="3" name="Text Placeholder 2"/>
          <p:cNvSpPr>
            <a:spLocks noGrp="1"/>
          </p:cNvSpPr>
          <p:nvPr>
            <p:ph type="body" idx="1"/>
          </p:nvPr>
        </p:nvSpPr>
        <p:spPr>
          <a:xfrm>
            <a:off x="231464" y="753086"/>
            <a:ext cx="3435636" cy="4042197"/>
          </a:xfrm>
        </p:spPr>
        <p:txBody>
          <a:bodyPr/>
          <a:lstStyle/>
          <a:p>
            <a:pPr>
              <a:lnSpc>
                <a:spcPct val="150000"/>
              </a:lnSpc>
              <a:buClrTx/>
              <a:buFont typeface="Arial" panose="020B0604020202020204" pitchFamily="34" charset="0"/>
              <a:buChar char="•"/>
            </a:pPr>
            <a:r>
              <a:rPr kumimoji="0" lang="en-IN" sz="1400" b="1" i="0" u="none" strike="noStrike" kern="0" cap="none" spc="0" normalizeH="0" baseline="0" noProof="0" dirty="0">
                <a:ln>
                  <a:noFill/>
                </a:ln>
                <a:solidFill>
                  <a:srgbClr val="212121"/>
                </a:solidFill>
                <a:effectLst/>
                <a:uLnTx/>
                <a:uFillTx/>
                <a:latin typeface="Tahoma" panose="020B0604030504040204" pitchFamily="34" charset="0"/>
                <a:ea typeface="Tahoma" panose="020B0604030504040204" pitchFamily="34" charset="0"/>
                <a:cs typeface="Tahoma" panose="020B0604030504040204" pitchFamily="34" charset="0"/>
                <a:sym typeface="Arial" panose="020B0604020202020204"/>
              </a:rPr>
              <a:t>Staten Island </a:t>
            </a:r>
            <a:r>
              <a:rPr lang="en-IN" sz="1400" b="1" dirty="0">
                <a:solidFill>
                  <a:srgbClr val="212121"/>
                </a:solidFill>
                <a:latin typeface="Tahoma" panose="020B0604030504040204" pitchFamily="34" charset="0"/>
                <a:ea typeface="Tahoma" panose="020B0604030504040204" pitchFamily="34" charset="0"/>
                <a:cs typeface="Tahoma" panose="020B0604030504040204" pitchFamily="34" charset="0"/>
              </a:rPr>
              <a:t>has the most avability of rooms all the year.</a:t>
            </a:r>
          </a:p>
          <a:p>
            <a:pPr>
              <a:lnSpc>
                <a:spcPct val="150000"/>
              </a:lnSpc>
              <a:buClrTx/>
              <a:buFont typeface="Arial" panose="020B0604020202020204" pitchFamily="34" charset="0"/>
              <a:buChar char="•"/>
            </a:pPr>
            <a:r>
              <a:rPr lang="en-IN" sz="1400" b="1" dirty="0">
                <a:solidFill>
                  <a:srgbClr val="212121"/>
                </a:solidFill>
                <a:latin typeface="Tahoma" panose="020B0604030504040204" pitchFamily="34" charset="0"/>
                <a:ea typeface="Tahoma" panose="020B0604030504040204" pitchFamily="34" charset="0"/>
                <a:cs typeface="Tahoma" panose="020B0604030504040204" pitchFamily="34" charset="0"/>
              </a:rPr>
              <a:t>Brooklyn having the least availability of rooms through a year with the second most count listing gives an opportunity to have an increase in  number of rooms.</a:t>
            </a:r>
          </a:p>
          <a:p>
            <a:pPr>
              <a:lnSpc>
                <a:spcPct val="150000"/>
              </a:lnSpc>
              <a:buClrTx/>
              <a:buFont typeface="Arial" panose="020B0604020202020204" pitchFamily="34" charset="0"/>
              <a:buChar char="•"/>
            </a:pPr>
            <a:r>
              <a:rPr lang="en-IN" sz="1400" b="1" dirty="0">
                <a:solidFill>
                  <a:srgbClr val="212121"/>
                </a:solidFill>
                <a:latin typeface="Tahoma" panose="020B0604030504040204" pitchFamily="34" charset="0"/>
                <a:ea typeface="Tahoma" panose="020B0604030504040204" pitchFamily="34" charset="0"/>
                <a:cs typeface="Tahoma" panose="020B0604030504040204" pitchFamily="34" charset="0"/>
              </a:rPr>
              <a:t>Manhattan, Bronx and Queens and nearly an equal avability of rooms throughout the year.</a:t>
            </a:r>
          </a:p>
          <a:p>
            <a:pPr>
              <a:lnSpc>
                <a:spcPct val="125000"/>
              </a:lnSpc>
              <a:buClrTx/>
              <a:buFont typeface="Arial" panose="020B0604020202020204" pitchFamily="34" charset="0"/>
              <a:buChar char="•"/>
            </a:pPr>
            <a:endParaRPr lang="en-US" b="1" dirty="0"/>
          </a:p>
        </p:txBody>
      </p:sp>
      <p:pic>
        <p:nvPicPr>
          <p:cNvPr id="6" name="Picture 5" descr="download (4).png"/>
          <p:cNvPicPr>
            <a:picLocks noChangeAspect="1"/>
          </p:cNvPicPr>
          <p:nvPr/>
        </p:nvPicPr>
        <p:blipFill>
          <a:blip r:embed="rId3"/>
          <a:stretch>
            <a:fillRect/>
          </a:stretch>
        </p:blipFill>
        <p:spPr>
          <a:xfrm>
            <a:off x="3546763" y="858129"/>
            <a:ext cx="5472544" cy="2162630"/>
          </a:xfrm>
          <a:prstGeom prst="rect">
            <a:avLst/>
          </a:prstGeom>
        </p:spPr>
      </p:pic>
      <p:pic>
        <p:nvPicPr>
          <p:cNvPr id="5" name="~PP3739.WAV">
            <a:hlinkClick r:id="" action="ppaction://media"/>
          </p:cNvPr>
          <p:cNvPicPr>
            <a:picLocks noRot="1" noChangeAspect="1"/>
          </p:cNvPicPr>
          <p:nvPr>
            <a:wavAudioFile r:embed="rId1" name="~PP3739.WAV"/>
          </p:nvPr>
        </p:nvPicPr>
        <p:blipFill>
          <a:blip r:embed="rId4"/>
          <a:stretch>
            <a:fillRect/>
          </a:stretch>
        </p:blipFill>
        <p:spPr>
          <a:xfrm>
            <a:off x="8729663" y="4729163"/>
            <a:ext cx="244475" cy="24447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5"/>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71254" y="113665"/>
            <a:ext cx="6770485" cy="617220"/>
          </a:xfrm>
        </p:spPr>
        <p:txBody>
          <a:bodyPr/>
          <a:lstStyle/>
          <a:p>
            <a:pPr algn="l"/>
            <a:r>
              <a:rPr lang="en-US" sz="2400" b="1" dirty="0"/>
              <a:t>Top 10 Hosts with </a:t>
            </a:r>
            <a:r>
              <a:rPr lang="en-US" sz="2400" b="1" dirty="0" smtClean="0"/>
              <a:t>most reviews</a:t>
            </a:r>
            <a:endParaRPr lang="en-US" sz="2400" b="1" dirty="0"/>
          </a:p>
        </p:txBody>
      </p:sp>
      <p:sp>
        <p:nvSpPr>
          <p:cNvPr id="3" name="Text Placeholder 2"/>
          <p:cNvSpPr>
            <a:spLocks noGrp="1"/>
          </p:cNvSpPr>
          <p:nvPr>
            <p:ph type="body" idx="1"/>
          </p:nvPr>
        </p:nvSpPr>
        <p:spPr>
          <a:xfrm>
            <a:off x="507473" y="3835814"/>
            <a:ext cx="7621369" cy="1307730"/>
          </a:xfrm>
        </p:spPr>
        <p:txBody>
          <a:bodyPr/>
          <a:lstStyle/>
          <a:p>
            <a:pPr marL="114300" indent="0">
              <a:lnSpc>
                <a:spcPct val="125000"/>
              </a:lnSpc>
              <a:buClrTx/>
              <a:buFont typeface="Arial" pitchFamily="34" charset="0"/>
              <a:buChar char="•"/>
            </a:pPr>
            <a:r>
              <a:rPr lang="it-IT" sz="1400" b="1" dirty="0" smtClean="0">
                <a:solidFill>
                  <a:srgbClr val="212121"/>
                </a:solidFill>
                <a:latin typeface="Tahoma" panose="020B0604030504040204" pitchFamily="34" charset="0"/>
                <a:ea typeface="Tahoma" panose="020B0604030504040204" pitchFamily="34" charset="0"/>
                <a:cs typeface="Tahoma" panose="020B0604030504040204" pitchFamily="34" charset="0"/>
              </a:rPr>
              <a:t> Here we can see that the Dona</a:t>
            </a:r>
            <a:r>
              <a:rPr lang="it-IT" sz="1400" b="1" dirty="0">
                <a:solidFill>
                  <a:srgbClr val="212121"/>
                </a:solidFill>
                <a:latin typeface="Tahoma" panose="020B0604030504040204" pitchFamily="34" charset="0"/>
                <a:ea typeface="Tahoma" panose="020B0604030504040204" pitchFamily="34" charset="0"/>
                <a:cs typeface="Tahoma" panose="020B0604030504040204" pitchFamily="34" charset="0"/>
              </a:rPr>
              <a:t>, Ji, Maya, Carol, Danielle has the maximum number of reviews</a:t>
            </a:r>
            <a:r>
              <a:rPr lang="it-IT" sz="1400" b="1" dirty="0" smtClean="0">
                <a:solidFill>
                  <a:srgbClr val="212121"/>
                </a:solidFill>
                <a:latin typeface="Tahoma" panose="020B0604030504040204" pitchFamily="34" charset="0"/>
                <a:ea typeface="Tahoma" panose="020B0604030504040204" pitchFamily="34" charset="0"/>
                <a:cs typeface="Tahoma" panose="020B0604030504040204" pitchFamily="34" charset="0"/>
              </a:rPr>
              <a:t>.</a:t>
            </a:r>
          </a:p>
          <a:p>
            <a:pPr marL="114300" indent="0">
              <a:lnSpc>
                <a:spcPct val="125000"/>
              </a:lnSpc>
              <a:buClrTx/>
              <a:buFont typeface="Arial" pitchFamily="34" charset="0"/>
              <a:buChar char="•"/>
            </a:pPr>
            <a:r>
              <a:rPr lang="it-IT" sz="1400" b="1" dirty="0" smtClean="0">
                <a:solidFill>
                  <a:srgbClr val="212121"/>
                </a:solidFill>
                <a:latin typeface="Tahoma" panose="020B0604030504040204" pitchFamily="34" charset="0"/>
                <a:ea typeface="Tahoma" panose="020B0604030504040204" pitchFamily="34" charset="0"/>
                <a:cs typeface="Tahoma" panose="020B0604030504040204" pitchFamily="34" charset="0"/>
              </a:rPr>
              <a:t> From  this  we can  understand the above mentioned hosters are being the top facilitors and busiest hosters.</a:t>
            </a:r>
            <a:endParaRPr lang="it-IT" sz="1400" b="1" dirty="0">
              <a:solidFill>
                <a:srgbClr val="212121"/>
              </a:solidFill>
              <a:latin typeface="Tahoma" panose="020B0604030504040204" pitchFamily="34" charset="0"/>
              <a:ea typeface="Tahoma" panose="020B0604030504040204" pitchFamily="34" charset="0"/>
              <a:cs typeface="Tahoma" panose="020B0604030504040204" pitchFamily="34" charset="0"/>
            </a:endParaRPr>
          </a:p>
          <a:p>
            <a:pPr marL="114300" indent="0">
              <a:lnSpc>
                <a:spcPct val="125000"/>
              </a:lnSpc>
              <a:buClrTx/>
              <a:buNone/>
            </a:pPr>
            <a:r>
              <a:rPr lang="it-IT" sz="1400" dirty="0">
                <a:solidFill>
                  <a:srgbClr val="212121"/>
                </a:solidFill>
                <a:latin typeface="Tahoma" panose="020B0604030504040204" pitchFamily="34" charset="0"/>
                <a:ea typeface="Tahoma" panose="020B0604030504040204" pitchFamily="34" charset="0"/>
                <a:cs typeface="Tahoma" panose="020B0604030504040204" pitchFamily="34" charset="0"/>
              </a:rPr>
              <a:t/>
            </a:r>
            <a:br>
              <a:rPr lang="it-IT" sz="1400" dirty="0">
                <a:solidFill>
                  <a:srgbClr val="212121"/>
                </a:solidFill>
                <a:latin typeface="Tahoma" panose="020B0604030504040204" pitchFamily="34" charset="0"/>
                <a:ea typeface="Tahoma" panose="020B0604030504040204" pitchFamily="34" charset="0"/>
                <a:cs typeface="Tahoma" panose="020B0604030504040204" pitchFamily="34" charset="0"/>
              </a:rPr>
            </a:br>
            <a:endParaRPr lang="it-IT" sz="1400" dirty="0">
              <a:solidFill>
                <a:srgbClr val="212121"/>
              </a:solidFill>
              <a:latin typeface="Tahoma" panose="020B0604030504040204" pitchFamily="34" charset="0"/>
              <a:ea typeface="Tahoma" panose="020B0604030504040204" pitchFamily="34" charset="0"/>
              <a:cs typeface="Tahoma" panose="020B0604030504040204" pitchFamily="34" charset="0"/>
            </a:endParaRPr>
          </a:p>
          <a:p>
            <a:endParaRPr lang="en-US" dirty="0"/>
          </a:p>
        </p:txBody>
      </p:sp>
      <p:sp>
        <p:nvSpPr>
          <p:cNvPr id="6" name="Rectangle 4"/>
          <p:cNvSpPr>
            <a:spLocks noChangeArrowheads="1"/>
          </p:cNvSpPr>
          <p:nvPr/>
        </p:nvSpPr>
        <p:spPr bwMode="auto">
          <a:xfrm>
            <a:off x="0" y="0"/>
            <a:ext cx="8636000" cy="15875"/>
          </a:xfrm>
          <a:prstGeom prst="rect">
            <a:avLst/>
          </a:prstGeom>
          <a:solidFill>
            <a:srgbClr val="000000"/>
          </a:solidFill>
          <a:ln w="9525">
            <a:solidFill>
              <a:schemeClr val="tx1"/>
            </a:solidFill>
            <a:prstDash val="solid"/>
            <a:miter lim="800000"/>
          </a:ln>
          <a:effectLst/>
          <a:extLs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en-IN"/>
          </a:p>
        </p:txBody>
      </p:sp>
      <p:pic>
        <p:nvPicPr>
          <p:cNvPr id="8" name="Picture 7" descr="download (9).png"/>
          <p:cNvPicPr>
            <a:picLocks noChangeAspect="1"/>
          </p:cNvPicPr>
          <p:nvPr/>
        </p:nvPicPr>
        <p:blipFill>
          <a:blip r:embed="rId3"/>
          <a:stretch>
            <a:fillRect/>
          </a:stretch>
        </p:blipFill>
        <p:spPr>
          <a:xfrm>
            <a:off x="2161309" y="732431"/>
            <a:ext cx="4349198" cy="2990977"/>
          </a:xfrm>
          <a:prstGeom prst="rect">
            <a:avLst/>
          </a:prstGeom>
        </p:spPr>
      </p:pic>
      <p:pic>
        <p:nvPicPr>
          <p:cNvPr id="7" name="~PP2200.WAV">
            <a:hlinkClick r:id="" action="ppaction://media"/>
          </p:cNvPr>
          <p:cNvPicPr>
            <a:picLocks noRot="1" noChangeAspect="1"/>
          </p:cNvPicPr>
          <p:nvPr>
            <a:wavAudioFile r:embed="rId1" name="~PP2200.WAV"/>
          </p:nvPr>
        </p:nvPicPr>
        <p:blipFill>
          <a:blip r:embed="rId4"/>
          <a:stretch>
            <a:fillRect/>
          </a:stretch>
        </p:blipFill>
        <p:spPr>
          <a:xfrm>
            <a:off x="8729663" y="4729163"/>
            <a:ext cx="244475" cy="24447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7"/>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7118" y="167934"/>
            <a:ext cx="8520600" cy="572700"/>
          </a:xfrm>
        </p:spPr>
        <p:txBody>
          <a:bodyPr/>
          <a:lstStyle/>
          <a:p>
            <a:pPr algn="ctr"/>
            <a:r>
              <a:rPr lang="en-IN" dirty="0" smtClean="0"/>
              <a:t>Price variation in different location</a:t>
            </a:r>
            <a:endParaRPr lang="en-US" dirty="0"/>
          </a:p>
        </p:txBody>
      </p:sp>
      <p:sp>
        <p:nvSpPr>
          <p:cNvPr id="3" name="Text Placeholder 2"/>
          <p:cNvSpPr>
            <a:spLocks noGrp="1"/>
          </p:cNvSpPr>
          <p:nvPr>
            <p:ph type="body" idx="1"/>
          </p:nvPr>
        </p:nvSpPr>
        <p:spPr>
          <a:xfrm>
            <a:off x="311700" y="782783"/>
            <a:ext cx="4461191" cy="3484418"/>
          </a:xfrm>
        </p:spPr>
        <p:txBody>
          <a:bodyPr/>
          <a:lstStyle/>
          <a:p>
            <a:pPr>
              <a:lnSpc>
                <a:spcPct val="150000"/>
              </a:lnSpc>
              <a:buClrTx/>
              <a:buFont typeface="Arial" pitchFamily="34" charset="0"/>
              <a:buChar char="•"/>
            </a:pPr>
            <a:r>
              <a:rPr lang="en-IN" b="1" dirty="0" smtClean="0">
                <a:solidFill>
                  <a:srgbClr val="212121"/>
                </a:solidFill>
                <a:latin typeface="Tahoma" panose="020B0604030504040204" pitchFamily="34" charset="0"/>
                <a:ea typeface="Tahoma" panose="020B0604030504040204" pitchFamily="34" charset="0"/>
                <a:cs typeface="Tahoma" panose="020B0604030504040204" pitchFamily="34" charset="0"/>
              </a:rPr>
              <a:t>Brooklyn , </a:t>
            </a:r>
            <a:r>
              <a:rPr lang="en-IN" b="1" dirty="0" err="1" smtClean="0">
                <a:solidFill>
                  <a:srgbClr val="212121"/>
                </a:solidFill>
                <a:latin typeface="Tahoma" panose="020B0604030504040204" pitchFamily="34" charset="0"/>
                <a:ea typeface="Tahoma" panose="020B0604030504040204" pitchFamily="34" charset="0"/>
                <a:cs typeface="Tahoma" panose="020B0604030504040204" pitchFamily="34" charset="0"/>
              </a:rPr>
              <a:t>manhattan</a:t>
            </a:r>
            <a:r>
              <a:rPr lang="en-IN" b="1" dirty="0" smtClean="0">
                <a:solidFill>
                  <a:srgbClr val="212121"/>
                </a:solidFill>
                <a:latin typeface="Tahoma" panose="020B0604030504040204" pitchFamily="34" charset="0"/>
                <a:ea typeface="Tahoma" panose="020B0604030504040204" pitchFamily="34" charset="0"/>
                <a:cs typeface="Tahoma" panose="020B0604030504040204" pitchFamily="34" charset="0"/>
              </a:rPr>
              <a:t> , queens having the maximum prices .</a:t>
            </a:r>
          </a:p>
          <a:p>
            <a:pPr>
              <a:lnSpc>
                <a:spcPct val="150000"/>
              </a:lnSpc>
              <a:buClrTx/>
              <a:buFont typeface="Arial" pitchFamily="34" charset="0"/>
              <a:buChar char="•"/>
            </a:pPr>
            <a:r>
              <a:rPr lang="en-IN" b="1" dirty="0" smtClean="0">
                <a:solidFill>
                  <a:srgbClr val="212121"/>
                </a:solidFill>
                <a:latin typeface="Tahoma" panose="020B0604030504040204" pitchFamily="34" charset="0"/>
                <a:ea typeface="Tahoma" panose="020B0604030504040204" pitchFamily="34" charset="0"/>
                <a:cs typeface="Tahoma" panose="020B0604030504040204" pitchFamily="34" charset="0"/>
              </a:rPr>
              <a:t>Bronx has the least price among the </a:t>
            </a:r>
            <a:r>
              <a:rPr lang="en-IN" b="1" dirty="0" err="1" smtClean="0">
                <a:solidFill>
                  <a:srgbClr val="212121"/>
                </a:solidFill>
                <a:latin typeface="Tahoma" panose="020B0604030504040204" pitchFamily="34" charset="0"/>
                <a:ea typeface="Tahoma" panose="020B0604030504040204" pitchFamily="34" charset="0"/>
                <a:cs typeface="Tahoma" panose="020B0604030504040204" pitchFamily="34" charset="0"/>
              </a:rPr>
              <a:t>neighborhood</a:t>
            </a:r>
            <a:r>
              <a:rPr lang="en-IN" b="1" dirty="0" smtClean="0">
                <a:solidFill>
                  <a:srgbClr val="212121"/>
                </a:solidFill>
                <a:latin typeface="Tahoma" panose="020B0604030504040204" pitchFamily="34" charset="0"/>
                <a:ea typeface="Tahoma" panose="020B0604030504040204" pitchFamily="34" charset="0"/>
                <a:cs typeface="Tahoma" panose="020B0604030504040204" pitchFamily="34" charset="0"/>
              </a:rPr>
              <a:t> .</a:t>
            </a:r>
          </a:p>
          <a:p>
            <a:pPr>
              <a:buNone/>
            </a:pPr>
            <a:endParaRPr lang="en-US" dirty="0"/>
          </a:p>
        </p:txBody>
      </p:sp>
      <p:pic>
        <p:nvPicPr>
          <p:cNvPr id="4" name="Picture 3" descr="download (5).png"/>
          <p:cNvPicPr>
            <a:picLocks noChangeAspect="1"/>
          </p:cNvPicPr>
          <p:nvPr/>
        </p:nvPicPr>
        <p:blipFill>
          <a:blip r:embed="rId3"/>
          <a:stretch>
            <a:fillRect/>
          </a:stretch>
        </p:blipFill>
        <p:spPr>
          <a:xfrm>
            <a:off x="4772891" y="1087581"/>
            <a:ext cx="4267200" cy="2669252"/>
          </a:xfrm>
          <a:prstGeom prst="rect">
            <a:avLst/>
          </a:prstGeom>
        </p:spPr>
      </p:pic>
      <p:pic>
        <p:nvPicPr>
          <p:cNvPr id="5" name="~PP3678.WAV">
            <a:hlinkClick r:id="" action="ppaction://media"/>
          </p:cNvPr>
          <p:cNvPicPr>
            <a:picLocks noRot="1" noChangeAspect="1"/>
          </p:cNvPicPr>
          <p:nvPr>
            <a:wavAudioFile r:embed="rId1" name="~PP3678.WAV"/>
          </p:nvPr>
        </p:nvPicPr>
        <p:blipFill>
          <a:blip r:embed="rId4"/>
          <a:stretch>
            <a:fillRect/>
          </a:stretch>
        </p:blipFill>
        <p:spPr>
          <a:xfrm>
            <a:off x="8729663" y="4729163"/>
            <a:ext cx="244475" cy="24447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5"/>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dirty="0" smtClean="0"/>
              <a:t>Analysis of price in different room types</a:t>
            </a:r>
            <a:endParaRPr lang="en-US" dirty="0"/>
          </a:p>
        </p:txBody>
      </p:sp>
      <p:sp>
        <p:nvSpPr>
          <p:cNvPr id="3" name="Text Placeholder 2"/>
          <p:cNvSpPr>
            <a:spLocks noGrp="1"/>
          </p:cNvSpPr>
          <p:nvPr>
            <p:ph type="body" idx="1"/>
          </p:nvPr>
        </p:nvSpPr>
        <p:spPr>
          <a:xfrm>
            <a:off x="311700" y="1152475"/>
            <a:ext cx="3823882" cy="2498198"/>
          </a:xfrm>
        </p:spPr>
        <p:txBody>
          <a:bodyPr/>
          <a:lstStyle/>
          <a:p>
            <a:pPr>
              <a:lnSpc>
                <a:spcPct val="150000"/>
              </a:lnSpc>
              <a:buClrTx/>
              <a:buFont typeface="Arial" panose="020B0604020202020204" pitchFamily="34" charset="0"/>
              <a:buChar char="•"/>
            </a:pPr>
            <a:r>
              <a:rPr lang="en-IN" b="1" dirty="0" smtClean="0">
                <a:solidFill>
                  <a:srgbClr val="212121"/>
                </a:solidFill>
                <a:latin typeface="Tahoma" panose="020B0604030504040204" pitchFamily="34" charset="0"/>
                <a:ea typeface="Tahoma" panose="020B0604030504040204" pitchFamily="34" charset="0"/>
                <a:cs typeface="Tahoma" panose="020B0604030504040204" pitchFamily="34" charset="0"/>
              </a:rPr>
              <a:t>From the graphical representation I have understood that the most of the people are tend to chosen the entire home and the private room .</a:t>
            </a:r>
          </a:p>
          <a:p>
            <a:pPr>
              <a:lnSpc>
                <a:spcPct val="150000"/>
              </a:lnSpc>
              <a:buClrTx/>
              <a:buFont typeface="Arial" panose="020B0604020202020204" pitchFamily="34" charset="0"/>
              <a:buChar char="•"/>
            </a:pPr>
            <a:r>
              <a:rPr lang="en-IN" b="1" dirty="0" smtClean="0">
                <a:solidFill>
                  <a:srgbClr val="212121"/>
                </a:solidFill>
                <a:latin typeface="Tahoma" panose="020B0604030504040204" pitchFamily="34" charset="0"/>
                <a:ea typeface="Tahoma" panose="020B0604030504040204" pitchFamily="34" charset="0"/>
                <a:cs typeface="Tahoma" panose="020B0604030504040204" pitchFamily="34" charset="0"/>
              </a:rPr>
              <a:t>Due to this reason the entire room and private room have highest price.</a:t>
            </a:r>
          </a:p>
          <a:p>
            <a:pPr>
              <a:lnSpc>
                <a:spcPct val="150000"/>
              </a:lnSpc>
              <a:buClrTx/>
              <a:buFont typeface="Arial" panose="020B0604020202020204" pitchFamily="34" charset="0"/>
              <a:buChar char="•"/>
            </a:pPr>
            <a:endParaRPr lang="en-IN" b="1" dirty="0" smtClean="0">
              <a:solidFill>
                <a:srgbClr val="212121"/>
              </a:solidFill>
              <a:latin typeface="Tahoma" panose="020B0604030504040204" pitchFamily="34" charset="0"/>
              <a:ea typeface="Tahoma" panose="020B0604030504040204" pitchFamily="34" charset="0"/>
              <a:cs typeface="Tahoma" panose="020B0604030504040204" pitchFamily="34" charset="0"/>
            </a:endParaRPr>
          </a:p>
          <a:p>
            <a:pPr>
              <a:lnSpc>
                <a:spcPct val="150000"/>
              </a:lnSpc>
              <a:buClrTx/>
              <a:buNone/>
            </a:pPr>
            <a:endParaRPr lang="en-IN" b="1" dirty="0" smtClean="0">
              <a:solidFill>
                <a:srgbClr val="212121"/>
              </a:solidFill>
              <a:latin typeface="Tahoma" panose="020B0604030504040204" pitchFamily="34" charset="0"/>
              <a:ea typeface="Tahoma" panose="020B0604030504040204" pitchFamily="34" charset="0"/>
              <a:cs typeface="Tahoma" panose="020B0604030504040204" pitchFamily="34" charset="0"/>
            </a:endParaRPr>
          </a:p>
          <a:p>
            <a:pPr>
              <a:buFont typeface="Arial" pitchFamily="34" charset="0"/>
              <a:buChar char="●"/>
            </a:pPr>
            <a:endParaRPr lang="en-US" dirty="0"/>
          </a:p>
        </p:txBody>
      </p:sp>
      <p:pic>
        <p:nvPicPr>
          <p:cNvPr id="4" name="Picture 3" descr="download (13).png"/>
          <p:cNvPicPr>
            <a:picLocks noChangeAspect="1"/>
          </p:cNvPicPr>
          <p:nvPr/>
        </p:nvPicPr>
        <p:blipFill>
          <a:blip r:embed="rId3"/>
          <a:stretch>
            <a:fillRect/>
          </a:stretch>
        </p:blipFill>
        <p:spPr>
          <a:xfrm>
            <a:off x="4066308" y="1572491"/>
            <a:ext cx="4705167" cy="2520814"/>
          </a:xfrm>
          <a:prstGeom prst="rect">
            <a:avLst/>
          </a:prstGeom>
        </p:spPr>
      </p:pic>
      <p:pic>
        <p:nvPicPr>
          <p:cNvPr id="5" name="~PP542.WAV">
            <a:hlinkClick r:id="" action="ppaction://media"/>
          </p:cNvPr>
          <p:cNvPicPr>
            <a:picLocks noRot="1" noChangeAspect="1"/>
          </p:cNvPicPr>
          <p:nvPr>
            <a:wavAudioFile r:embed="rId1" name="~PP542.WAV"/>
          </p:nvPr>
        </p:nvPicPr>
        <p:blipFill>
          <a:blip r:embed="rId4"/>
          <a:stretch>
            <a:fillRect/>
          </a:stretch>
        </p:blipFill>
        <p:spPr>
          <a:xfrm>
            <a:off x="8729663" y="4729163"/>
            <a:ext cx="244475" cy="24447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5"/>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IN" dirty="0" smtClean="0"/>
              <a:t>Analyse the variation of price in number of reviews</a:t>
            </a:r>
            <a:endParaRPr lang="en-US" dirty="0"/>
          </a:p>
        </p:txBody>
      </p:sp>
      <p:sp>
        <p:nvSpPr>
          <p:cNvPr id="3" name="Text Placeholder 2"/>
          <p:cNvSpPr>
            <a:spLocks noGrp="1"/>
          </p:cNvSpPr>
          <p:nvPr>
            <p:ph type="body" idx="1"/>
          </p:nvPr>
        </p:nvSpPr>
        <p:spPr>
          <a:xfrm>
            <a:off x="311700" y="1152475"/>
            <a:ext cx="3879300" cy="3416400"/>
          </a:xfrm>
        </p:spPr>
        <p:txBody>
          <a:bodyPr/>
          <a:lstStyle/>
          <a:p>
            <a:pPr>
              <a:lnSpc>
                <a:spcPct val="150000"/>
              </a:lnSpc>
              <a:buClrTx/>
              <a:buFont typeface="Arial" pitchFamily="34" charset="0"/>
              <a:buChar char="•"/>
            </a:pPr>
            <a:endParaRPr lang="en-IN" b="1" dirty="0" smtClean="0">
              <a:solidFill>
                <a:srgbClr val="212121"/>
              </a:solidFill>
              <a:latin typeface="Tahoma" panose="020B0604030504040204" pitchFamily="34" charset="0"/>
              <a:ea typeface="Tahoma" panose="020B0604030504040204" pitchFamily="34" charset="0"/>
              <a:cs typeface="Tahoma" panose="020B0604030504040204" pitchFamily="34" charset="0"/>
            </a:endParaRPr>
          </a:p>
          <a:p>
            <a:pPr>
              <a:lnSpc>
                <a:spcPct val="150000"/>
              </a:lnSpc>
              <a:buClrTx/>
              <a:buFont typeface="Arial" pitchFamily="34" charset="0"/>
              <a:buChar char="•"/>
            </a:pPr>
            <a:r>
              <a:rPr lang="en-IN" b="1" dirty="0" smtClean="0">
                <a:solidFill>
                  <a:srgbClr val="212121"/>
                </a:solidFill>
                <a:latin typeface="Tahoma" panose="020B0604030504040204" pitchFamily="34" charset="0"/>
                <a:ea typeface="Tahoma" panose="020B0604030504040204" pitchFamily="34" charset="0"/>
                <a:cs typeface="Tahoma" panose="020B0604030504040204" pitchFamily="34" charset="0"/>
              </a:rPr>
              <a:t>From this analysis I can understand the common peoples are chosen the lowest price .</a:t>
            </a:r>
          </a:p>
          <a:p>
            <a:r>
              <a:rPr lang="en-US" dirty="0" smtClean="0"/>
              <a:t>this graph we conclude that the peoples are choosing the low price</a:t>
            </a:r>
            <a:endParaRPr lang="en-US" dirty="0"/>
          </a:p>
        </p:txBody>
      </p:sp>
      <p:pic>
        <p:nvPicPr>
          <p:cNvPr id="4" name="Picture 3" descr="download (10).png"/>
          <p:cNvPicPr>
            <a:picLocks noChangeAspect="1"/>
          </p:cNvPicPr>
          <p:nvPr/>
        </p:nvPicPr>
        <p:blipFill>
          <a:blip r:embed="rId3"/>
          <a:stretch>
            <a:fillRect/>
          </a:stretch>
        </p:blipFill>
        <p:spPr>
          <a:xfrm>
            <a:off x="4122647" y="1420090"/>
            <a:ext cx="4674706" cy="2860964"/>
          </a:xfrm>
          <a:prstGeom prst="rect">
            <a:avLst/>
          </a:prstGeom>
        </p:spPr>
      </p:pic>
      <p:pic>
        <p:nvPicPr>
          <p:cNvPr id="5" name="~PP1535.WAV">
            <a:hlinkClick r:id="" action="ppaction://media"/>
          </p:cNvPr>
          <p:cNvPicPr>
            <a:picLocks noRot="1" noChangeAspect="1"/>
          </p:cNvPicPr>
          <p:nvPr>
            <a:wavAudioFile r:embed="rId1" name="~PP1535.WAV"/>
          </p:nvPr>
        </p:nvPicPr>
        <p:blipFill>
          <a:blip r:embed="rId4"/>
          <a:stretch>
            <a:fillRect/>
          </a:stretch>
        </p:blipFill>
        <p:spPr>
          <a:xfrm>
            <a:off x="8729663" y="4729163"/>
            <a:ext cx="244475" cy="24447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5"/>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9144000" cy="5143500"/>
          </a:xfrm>
          <a:custGeom>
            <a:avLst/>
            <a:gdLst/>
            <a:ahLst/>
            <a:cxnLst/>
            <a:rect l="l" t="t" r="r" b="b"/>
            <a:pathLst>
              <a:path w="9144000" h="5143500">
                <a:moveTo>
                  <a:pt x="9143999" y="5143499"/>
                </a:moveTo>
                <a:lnTo>
                  <a:pt x="0" y="5143499"/>
                </a:lnTo>
                <a:lnTo>
                  <a:pt x="0" y="0"/>
                </a:lnTo>
                <a:lnTo>
                  <a:pt x="9143999" y="0"/>
                </a:lnTo>
                <a:lnTo>
                  <a:pt x="9143999" y="5143499"/>
                </a:lnTo>
                <a:close/>
              </a:path>
            </a:pathLst>
          </a:custGeom>
          <a:solidFill>
            <a:srgbClr val="F1EAE1"/>
          </a:solidFill>
        </p:spPr>
        <p:txBody>
          <a:bodyPr wrap="square" lIns="0" tIns="0" rIns="0" bIns="0" rtlCol="0"/>
          <a:lstStyle/>
          <a:p>
            <a:endParaRPr/>
          </a:p>
        </p:txBody>
      </p:sp>
      <p:sp>
        <p:nvSpPr>
          <p:cNvPr id="3" name="object 3"/>
          <p:cNvSpPr/>
          <p:nvPr/>
        </p:nvSpPr>
        <p:spPr>
          <a:xfrm>
            <a:off x="398199" y="977175"/>
            <a:ext cx="506095" cy="0"/>
          </a:xfrm>
          <a:custGeom>
            <a:avLst/>
            <a:gdLst/>
            <a:ahLst/>
            <a:cxnLst/>
            <a:rect l="l" t="t" r="r" b="b"/>
            <a:pathLst>
              <a:path w="506094">
                <a:moveTo>
                  <a:pt x="505799" y="0"/>
                </a:moveTo>
                <a:lnTo>
                  <a:pt x="0" y="0"/>
                </a:lnTo>
              </a:path>
            </a:pathLst>
          </a:custGeom>
          <a:ln w="19049">
            <a:solidFill>
              <a:srgbClr val="FF5822"/>
            </a:solidFill>
          </a:ln>
        </p:spPr>
        <p:txBody>
          <a:bodyPr wrap="square" lIns="0" tIns="0" rIns="0" bIns="0" rtlCol="0"/>
          <a:lstStyle/>
          <a:p>
            <a:endParaRPr/>
          </a:p>
        </p:txBody>
      </p:sp>
      <p:pic>
        <p:nvPicPr>
          <p:cNvPr id="4" name="object 4"/>
          <p:cNvPicPr/>
          <p:nvPr/>
        </p:nvPicPr>
        <p:blipFill>
          <a:blip r:embed="rId3" cstate="print"/>
          <a:stretch>
            <a:fillRect/>
          </a:stretch>
        </p:blipFill>
        <p:spPr>
          <a:xfrm>
            <a:off x="5277799" y="0"/>
            <a:ext cx="3866199" cy="5143499"/>
          </a:xfrm>
          <a:prstGeom prst="rect">
            <a:avLst/>
          </a:prstGeom>
        </p:spPr>
      </p:pic>
      <p:sp>
        <p:nvSpPr>
          <p:cNvPr id="5" name="object 5"/>
          <p:cNvSpPr txBox="1">
            <a:spLocks noGrp="1"/>
          </p:cNvSpPr>
          <p:nvPr>
            <p:ph type="title"/>
          </p:nvPr>
        </p:nvSpPr>
        <p:spPr>
          <a:xfrm>
            <a:off x="312420" y="120650"/>
            <a:ext cx="4569460" cy="381635"/>
          </a:xfrm>
          <a:prstGeom prst="rect">
            <a:avLst/>
          </a:prstGeom>
        </p:spPr>
        <p:txBody>
          <a:bodyPr vert="horz" wrap="square" lIns="0" tIns="12700" rIns="0" bIns="0" rtlCol="0">
            <a:spAutoFit/>
          </a:bodyPr>
          <a:lstStyle/>
          <a:p>
            <a:pPr algn="ctr">
              <a:lnSpc>
                <a:spcPct val="100000"/>
              </a:lnSpc>
              <a:spcBef>
                <a:spcPts val="0"/>
              </a:spcBef>
            </a:pPr>
            <a:r>
              <a:rPr lang="en-US" sz="2400" dirty="0">
                <a:solidFill>
                  <a:schemeClr val="dk1"/>
                </a:solidFill>
                <a:latin typeface="Arial" panose="020B0604020202020204"/>
                <a:cs typeface="Arial" panose="020B0604020202020204"/>
              </a:rPr>
              <a:t>Challenges  Faced</a:t>
            </a:r>
          </a:p>
        </p:txBody>
      </p:sp>
      <p:sp>
        <p:nvSpPr>
          <p:cNvPr id="6" name="object 6"/>
          <p:cNvSpPr txBox="1"/>
          <p:nvPr/>
        </p:nvSpPr>
        <p:spPr>
          <a:xfrm>
            <a:off x="92710" y="658495"/>
            <a:ext cx="5111115" cy="4826635"/>
          </a:xfrm>
          <a:prstGeom prst="rect">
            <a:avLst/>
          </a:prstGeom>
        </p:spPr>
        <p:txBody>
          <a:bodyPr vert="horz" wrap="square" lIns="0" tIns="12700" rIns="0" bIns="0" rtlCol="0">
            <a:spAutoFit/>
          </a:bodyPr>
          <a:lstStyle/>
          <a:p>
            <a:pPr marL="363855" marR="10795" indent="-351790" algn="just">
              <a:lnSpc>
                <a:spcPct val="150000"/>
              </a:lnSpc>
              <a:spcBef>
                <a:spcPts val="100"/>
              </a:spcBef>
              <a:buChar char="●"/>
              <a:tabLst>
                <a:tab pos="364490" algn="l"/>
              </a:tabLst>
            </a:pPr>
            <a:r>
              <a:rPr sz="1600" b="1" spc="-5" dirty="0">
                <a:solidFill>
                  <a:schemeClr val="bg1"/>
                </a:solidFill>
                <a:sym typeface="+mn-ea"/>
              </a:rPr>
              <a:t>Reading</a:t>
            </a:r>
            <a:r>
              <a:rPr sz="1600" b="1" dirty="0">
                <a:solidFill>
                  <a:srgbClr val="212121"/>
                </a:solidFill>
                <a:sym typeface="+mn-ea"/>
              </a:rPr>
              <a:t> the</a:t>
            </a:r>
            <a:r>
              <a:rPr sz="1600" b="1" spc="5" dirty="0">
                <a:solidFill>
                  <a:srgbClr val="212121"/>
                </a:solidFill>
                <a:sym typeface="+mn-ea"/>
              </a:rPr>
              <a:t> </a:t>
            </a:r>
            <a:r>
              <a:rPr sz="1600" b="1" spc="-5" dirty="0">
                <a:solidFill>
                  <a:srgbClr val="212121"/>
                </a:solidFill>
                <a:sym typeface="+mn-ea"/>
              </a:rPr>
              <a:t>dataset</a:t>
            </a:r>
            <a:r>
              <a:rPr sz="1600" b="1" dirty="0">
                <a:solidFill>
                  <a:srgbClr val="212121"/>
                </a:solidFill>
                <a:sym typeface="+mn-ea"/>
              </a:rPr>
              <a:t> </a:t>
            </a:r>
            <a:r>
              <a:rPr sz="1600" b="1" spc="-5" dirty="0">
                <a:solidFill>
                  <a:srgbClr val="212121"/>
                </a:solidFill>
                <a:sym typeface="+mn-ea"/>
              </a:rPr>
              <a:t>and</a:t>
            </a:r>
            <a:r>
              <a:rPr sz="1600" b="1" dirty="0">
                <a:solidFill>
                  <a:srgbClr val="212121"/>
                </a:solidFill>
                <a:sym typeface="+mn-ea"/>
              </a:rPr>
              <a:t> </a:t>
            </a:r>
            <a:r>
              <a:rPr lang="en-US" sz="1600" b="1" dirty="0">
                <a:solidFill>
                  <a:srgbClr val="212121"/>
                </a:solidFill>
                <a:sym typeface="+mn-ea"/>
              </a:rPr>
              <a:t>understanding of columns.</a:t>
            </a:r>
            <a:endParaRPr sz="1600">
              <a:latin typeface="Arial" panose="020B0604020202020204"/>
              <a:cs typeface="Arial" panose="020B0604020202020204"/>
            </a:endParaRPr>
          </a:p>
          <a:p>
            <a:pPr marL="363855" marR="10795" indent="-351790" algn="just">
              <a:lnSpc>
                <a:spcPct val="150000"/>
              </a:lnSpc>
              <a:buChar char="●"/>
              <a:tabLst>
                <a:tab pos="364490" algn="l"/>
              </a:tabLst>
            </a:pPr>
            <a:r>
              <a:rPr sz="1600" b="1" spc="-5" dirty="0">
                <a:solidFill>
                  <a:srgbClr val="212121"/>
                </a:solidFill>
                <a:sym typeface="+mn-ea"/>
              </a:rPr>
              <a:t>For answering some of </a:t>
            </a:r>
            <a:r>
              <a:rPr sz="1600" b="1" dirty="0">
                <a:solidFill>
                  <a:srgbClr val="212121"/>
                </a:solidFill>
                <a:sym typeface="+mn-ea"/>
              </a:rPr>
              <a:t>the </a:t>
            </a:r>
            <a:r>
              <a:rPr sz="1600" b="1" spc="-5">
                <a:solidFill>
                  <a:srgbClr val="212121"/>
                </a:solidFill>
                <a:sym typeface="+mn-ea"/>
              </a:rPr>
              <a:t>questions </a:t>
            </a:r>
            <a:r>
              <a:rPr lang="en-IN" sz="1600" b="1" spc="-5" dirty="0" err="1" smtClean="0">
                <a:solidFill>
                  <a:srgbClr val="212121"/>
                </a:solidFill>
                <a:sym typeface="+mn-ea"/>
              </a:rPr>
              <a:t>i</a:t>
            </a:r>
            <a:r>
              <a:rPr sz="1600" b="1" spc="-5" smtClean="0">
                <a:solidFill>
                  <a:srgbClr val="212121"/>
                </a:solidFill>
                <a:sym typeface="+mn-ea"/>
              </a:rPr>
              <a:t> </a:t>
            </a:r>
            <a:r>
              <a:rPr sz="1600" b="1" spc="-5" dirty="0">
                <a:solidFill>
                  <a:srgbClr val="212121"/>
                </a:solidFill>
                <a:sym typeface="+mn-ea"/>
              </a:rPr>
              <a:t>had </a:t>
            </a:r>
            <a:r>
              <a:rPr sz="1600" b="1" dirty="0">
                <a:solidFill>
                  <a:srgbClr val="212121"/>
                </a:solidFill>
                <a:sym typeface="+mn-ea"/>
              </a:rPr>
              <a:t>to </a:t>
            </a:r>
            <a:r>
              <a:rPr sz="1600" b="1" spc="5" dirty="0">
                <a:solidFill>
                  <a:srgbClr val="212121"/>
                </a:solidFill>
                <a:sym typeface="+mn-ea"/>
              </a:rPr>
              <a:t> </a:t>
            </a:r>
            <a:r>
              <a:rPr sz="1600" b="1" spc="-5" dirty="0">
                <a:solidFill>
                  <a:srgbClr val="212121"/>
                </a:solidFill>
                <a:sym typeface="+mn-ea"/>
              </a:rPr>
              <a:t>understand</a:t>
            </a:r>
            <a:r>
              <a:rPr sz="1600" b="1" dirty="0">
                <a:solidFill>
                  <a:srgbClr val="212121"/>
                </a:solidFill>
                <a:sym typeface="+mn-ea"/>
              </a:rPr>
              <a:t> the</a:t>
            </a:r>
            <a:r>
              <a:rPr sz="1600" b="1" spc="5" dirty="0">
                <a:solidFill>
                  <a:srgbClr val="212121"/>
                </a:solidFill>
                <a:sym typeface="+mn-ea"/>
              </a:rPr>
              <a:t> </a:t>
            </a:r>
            <a:r>
              <a:rPr sz="1600" b="1" spc="-5" dirty="0">
                <a:solidFill>
                  <a:srgbClr val="212121"/>
                </a:solidFill>
                <a:sym typeface="+mn-ea"/>
              </a:rPr>
              <a:t>business</a:t>
            </a:r>
            <a:r>
              <a:rPr sz="1600" b="1" dirty="0">
                <a:solidFill>
                  <a:srgbClr val="212121"/>
                </a:solidFill>
                <a:sym typeface="+mn-ea"/>
              </a:rPr>
              <a:t> </a:t>
            </a:r>
            <a:r>
              <a:rPr sz="1600" b="1" spc="-5" dirty="0">
                <a:solidFill>
                  <a:srgbClr val="212121"/>
                </a:solidFill>
                <a:sym typeface="+mn-ea"/>
              </a:rPr>
              <a:t>model</a:t>
            </a:r>
            <a:r>
              <a:rPr sz="1600" b="1" dirty="0">
                <a:solidFill>
                  <a:srgbClr val="212121"/>
                </a:solidFill>
                <a:sym typeface="+mn-ea"/>
              </a:rPr>
              <a:t> </a:t>
            </a:r>
            <a:r>
              <a:rPr sz="1600" b="1" spc="-5" dirty="0">
                <a:solidFill>
                  <a:srgbClr val="212121"/>
                </a:solidFill>
                <a:sym typeface="+mn-ea"/>
              </a:rPr>
              <a:t>of</a:t>
            </a:r>
            <a:r>
              <a:rPr sz="1600" b="1" dirty="0">
                <a:solidFill>
                  <a:srgbClr val="212121"/>
                </a:solidFill>
                <a:sym typeface="+mn-ea"/>
              </a:rPr>
              <a:t> </a:t>
            </a:r>
            <a:r>
              <a:rPr sz="1600" b="1" spc="-5" dirty="0">
                <a:solidFill>
                  <a:srgbClr val="212121"/>
                </a:solidFill>
                <a:sym typeface="+mn-ea"/>
              </a:rPr>
              <a:t>airbnb</a:t>
            </a:r>
            <a:r>
              <a:rPr sz="1600" b="1" dirty="0">
                <a:solidFill>
                  <a:srgbClr val="212121"/>
                </a:solidFill>
                <a:sym typeface="+mn-ea"/>
              </a:rPr>
              <a:t> that </a:t>
            </a:r>
            <a:r>
              <a:rPr sz="1600" b="1" spc="-434" dirty="0">
                <a:solidFill>
                  <a:srgbClr val="212121"/>
                </a:solidFill>
                <a:sym typeface="+mn-ea"/>
              </a:rPr>
              <a:t> </a:t>
            </a:r>
            <a:r>
              <a:rPr sz="1600" b="1" spc="-5" dirty="0">
                <a:solidFill>
                  <a:srgbClr val="212121"/>
                </a:solidFill>
                <a:sym typeface="+mn-ea"/>
              </a:rPr>
              <a:t>how</a:t>
            </a:r>
            <a:r>
              <a:rPr sz="1600" b="1" spc="-10" dirty="0">
                <a:solidFill>
                  <a:srgbClr val="212121"/>
                </a:solidFill>
                <a:sym typeface="+mn-ea"/>
              </a:rPr>
              <a:t> </a:t>
            </a:r>
            <a:r>
              <a:rPr sz="1600" b="1" dirty="0">
                <a:solidFill>
                  <a:srgbClr val="212121"/>
                </a:solidFill>
                <a:sym typeface="+mn-ea"/>
              </a:rPr>
              <a:t>they</a:t>
            </a:r>
            <a:r>
              <a:rPr sz="1600" b="1" spc="-5" dirty="0">
                <a:solidFill>
                  <a:srgbClr val="212121"/>
                </a:solidFill>
                <a:sym typeface="+mn-ea"/>
              </a:rPr>
              <a:t> work.</a:t>
            </a:r>
            <a:endParaRPr sz="1600">
              <a:latin typeface="Arial" panose="020B0604020202020204"/>
              <a:cs typeface="Arial" panose="020B0604020202020204"/>
            </a:endParaRPr>
          </a:p>
          <a:p>
            <a:pPr marL="363855" indent="-351790" algn="just">
              <a:lnSpc>
                <a:spcPct val="100000"/>
              </a:lnSpc>
              <a:spcBef>
                <a:spcPts val="960"/>
              </a:spcBef>
              <a:buChar char="●"/>
              <a:tabLst>
                <a:tab pos="364490" algn="l"/>
              </a:tabLst>
            </a:pPr>
            <a:r>
              <a:rPr sz="1600" b="1" spc="-5" dirty="0">
                <a:solidFill>
                  <a:srgbClr val="212121"/>
                </a:solidFill>
                <a:sym typeface="+mn-ea"/>
              </a:rPr>
              <a:t>Handling</a:t>
            </a:r>
            <a:r>
              <a:rPr sz="1600" b="1" spc="-20" dirty="0">
                <a:solidFill>
                  <a:srgbClr val="212121"/>
                </a:solidFill>
                <a:sym typeface="+mn-ea"/>
              </a:rPr>
              <a:t> </a:t>
            </a:r>
            <a:r>
              <a:rPr sz="1600" b="1" spc="-5" dirty="0">
                <a:solidFill>
                  <a:srgbClr val="212121"/>
                </a:solidFill>
                <a:sym typeface="+mn-ea"/>
              </a:rPr>
              <a:t>NaN</a:t>
            </a:r>
            <a:r>
              <a:rPr sz="1600" b="1" spc="-15" dirty="0">
                <a:solidFill>
                  <a:srgbClr val="212121"/>
                </a:solidFill>
                <a:sym typeface="+mn-ea"/>
              </a:rPr>
              <a:t> </a:t>
            </a:r>
            <a:r>
              <a:rPr sz="1600" b="1" spc="-5" dirty="0">
                <a:solidFill>
                  <a:srgbClr val="212121"/>
                </a:solidFill>
                <a:sym typeface="+mn-ea"/>
              </a:rPr>
              <a:t>values,null</a:t>
            </a:r>
            <a:r>
              <a:rPr sz="1600" b="1" spc="-20" dirty="0">
                <a:solidFill>
                  <a:srgbClr val="212121"/>
                </a:solidFill>
                <a:sym typeface="+mn-ea"/>
              </a:rPr>
              <a:t> </a:t>
            </a:r>
            <a:r>
              <a:rPr sz="1600" b="1" spc="-5" dirty="0">
                <a:solidFill>
                  <a:srgbClr val="212121"/>
                </a:solidFill>
                <a:sym typeface="+mn-ea"/>
              </a:rPr>
              <a:t>values</a:t>
            </a:r>
            <a:r>
              <a:rPr sz="1600" b="1" spc="-15" dirty="0">
                <a:solidFill>
                  <a:srgbClr val="212121"/>
                </a:solidFill>
                <a:sym typeface="+mn-ea"/>
              </a:rPr>
              <a:t> </a:t>
            </a:r>
            <a:r>
              <a:rPr sz="1600" b="1" spc="-5" dirty="0">
                <a:solidFill>
                  <a:srgbClr val="212121"/>
                </a:solidFill>
                <a:sym typeface="+mn-ea"/>
              </a:rPr>
              <a:t>and</a:t>
            </a:r>
            <a:r>
              <a:rPr sz="1600" b="1" spc="-20" dirty="0">
                <a:solidFill>
                  <a:srgbClr val="212121"/>
                </a:solidFill>
                <a:sym typeface="+mn-ea"/>
              </a:rPr>
              <a:t> </a:t>
            </a:r>
            <a:r>
              <a:rPr sz="1600" b="1" spc="-5" dirty="0">
                <a:solidFill>
                  <a:srgbClr val="212121"/>
                </a:solidFill>
                <a:sym typeface="+mn-ea"/>
              </a:rPr>
              <a:t>duplicates.</a:t>
            </a:r>
            <a:endParaRPr sz="1600">
              <a:latin typeface="Arial" panose="020B0604020202020204"/>
              <a:cs typeface="Arial" panose="020B0604020202020204"/>
            </a:endParaRPr>
          </a:p>
          <a:p>
            <a:pPr marL="363855" marR="5080" indent="-351790" algn="just">
              <a:lnSpc>
                <a:spcPct val="150000"/>
              </a:lnSpc>
              <a:buChar char="●"/>
              <a:tabLst>
                <a:tab pos="364490" algn="l"/>
              </a:tabLst>
            </a:pPr>
            <a:r>
              <a:rPr sz="1600" b="1" spc="-5" dirty="0">
                <a:solidFill>
                  <a:srgbClr val="212121"/>
                </a:solidFill>
                <a:sym typeface="+mn-ea"/>
              </a:rPr>
              <a:t>Designing multiple visualizations </a:t>
            </a:r>
            <a:r>
              <a:rPr sz="1600" b="1" dirty="0">
                <a:solidFill>
                  <a:srgbClr val="212121"/>
                </a:solidFill>
                <a:sym typeface="+mn-ea"/>
              </a:rPr>
              <a:t>to </a:t>
            </a:r>
            <a:r>
              <a:rPr sz="1600" b="1" spc="-5" dirty="0">
                <a:solidFill>
                  <a:srgbClr val="212121"/>
                </a:solidFill>
                <a:sym typeface="+mn-ea"/>
              </a:rPr>
              <a:t>summarize </a:t>
            </a:r>
            <a:r>
              <a:rPr sz="1600" b="1" dirty="0">
                <a:solidFill>
                  <a:srgbClr val="212121"/>
                </a:solidFill>
                <a:sym typeface="+mn-ea"/>
              </a:rPr>
              <a:t> the </a:t>
            </a:r>
            <a:r>
              <a:rPr sz="1600" b="1" spc="-5" dirty="0">
                <a:solidFill>
                  <a:srgbClr val="212121"/>
                </a:solidFill>
                <a:sym typeface="+mn-ea"/>
              </a:rPr>
              <a:t>information in </a:t>
            </a:r>
            <a:r>
              <a:rPr sz="1600" b="1" dirty="0">
                <a:solidFill>
                  <a:srgbClr val="212121"/>
                </a:solidFill>
                <a:sym typeface="+mn-ea"/>
              </a:rPr>
              <a:t>the </a:t>
            </a:r>
            <a:r>
              <a:rPr sz="1600" b="1" spc="-5" dirty="0">
                <a:solidFill>
                  <a:srgbClr val="212121"/>
                </a:solidFill>
                <a:sym typeface="+mn-ea"/>
              </a:rPr>
              <a:t>dataset and successfully </a:t>
            </a:r>
            <a:r>
              <a:rPr sz="1600" b="1" dirty="0">
                <a:solidFill>
                  <a:srgbClr val="212121"/>
                </a:solidFill>
                <a:sym typeface="+mn-ea"/>
              </a:rPr>
              <a:t> </a:t>
            </a:r>
            <a:r>
              <a:rPr sz="1600" b="1" spc="-5" dirty="0">
                <a:solidFill>
                  <a:srgbClr val="212121"/>
                </a:solidFill>
                <a:sym typeface="+mn-ea"/>
              </a:rPr>
              <a:t>communicate</a:t>
            </a:r>
            <a:r>
              <a:rPr sz="1600" b="1" dirty="0">
                <a:solidFill>
                  <a:srgbClr val="212121"/>
                </a:solidFill>
                <a:sym typeface="+mn-ea"/>
              </a:rPr>
              <a:t> the</a:t>
            </a:r>
            <a:r>
              <a:rPr sz="1600" b="1" spc="5" dirty="0">
                <a:solidFill>
                  <a:srgbClr val="212121"/>
                </a:solidFill>
                <a:sym typeface="+mn-ea"/>
              </a:rPr>
              <a:t> </a:t>
            </a:r>
            <a:r>
              <a:rPr sz="1600" b="1" spc="-5" dirty="0">
                <a:solidFill>
                  <a:srgbClr val="212121"/>
                </a:solidFill>
                <a:sym typeface="+mn-ea"/>
              </a:rPr>
              <a:t>results</a:t>
            </a:r>
            <a:r>
              <a:rPr sz="1600" b="1" dirty="0">
                <a:solidFill>
                  <a:srgbClr val="212121"/>
                </a:solidFill>
                <a:sym typeface="+mn-ea"/>
              </a:rPr>
              <a:t> </a:t>
            </a:r>
            <a:r>
              <a:rPr sz="1600" b="1" spc="-5" dirty="0">
                <a:solidFill>
                  <a:srgbClr val="212121"/>
                </a:solidFill>
                <a:sym typeface="+mn-ea"/>
              </a:rPr>
              <a:t>and</a:t>
            </a:r>
            <a:r>
              <a:rPr sz="1600" b="1" dirty="0">
                <a:solidFill>
                  <a:srgbClr val="212121"/>
                </a:solidFill>
                <a:sym typeface="+mn-ea"/>
              </a:rPr>
              <a:t> trends</a:t>
            </a:r>
            <a:r>
              <a:rPr sz="1600" b="1" spc="5" dirty="0">
                <a:solidFill>
                  <a:srgbClr val="212121"/>
                </a:solidFill>
                <a:sym typeface="+mn-ea"/>
              </a:rPr>
              <a:t> </a:t>
            </a:r>
            <a:r>
              <a:rPr sz="1600" b="1" dirty="0">
                <a:solidFill>
                  <a:srgbClr val="212121"/>
                </a:solidFill>
                <a:sym typeface="+mn-ea"/>
              </a:rPr>
              <a:t>to</a:t>
            </a:r>
            <a:r>
              <a:rPr sz="1600" b="1" spc="440" dirty="0">
                <a:solidFill>
                  <a:srgbClr val="212121"/>
                </a:solidFill>
                <a:sym typeface="+mn-ea"/>
              </a:rPr>
              <a:t> </a:t>
            </a:r>
            <a:r>
              <a:rPr sz="1600" b="1" dirty="0">
                <a:solidFill>
                  <a:srgbClr val="212121"/>
                </a:solidFill>
                <a:sym typeface="+mn-ea"/>
              </a:rPr>
              <a:t>the </a:t>
            </a:r>
            <a:r>
              <a:rPr sz="1600" b="1" spc="5" dirty="0">
                <a:solidFill>
                  <a:srgbClr val="212121"/>
                </a:solidFill>
                <a:sym typeface="+mn-ea"/>
              </a:rPr>
              <a:t> </a:t>
            </a:r>
            <a:r>
              <a:rPr sz="1600" b="1" spc="-20" dirty="0">
                <a:solidFill>
                  <a:srgbClr val="212121"/>
                </a:solidFill>
                <a:sym typeface="+mn-ea"/>
              </a:rPr>
              <a:t>reader.</a:t>
            </a:r>
          </a:p>
          <a:p>
            <a:pPr marL="363855" marR="5080" indent="-351790" algn="just">
              <a:lnSpc>
                <a:spcPct val="150000"/>
              </a:lnSpc>
              <a:buChar char="●"/>
              <a:tabLst>
                <a:tab pos="364490" algn="l"/>
              </a:tabLst>
            </a:pPr>
            <a:r>
              <a:rPr lang="en-US" sz="1600" b="1" spc="-20" dirty="0">
                <a:solidFill>
                  <a:srgbClr val="212121"/>
                </a:solidFill>
                <a:sym typeface="+mn-ea"/>
              </a:rPr>
              <a:t>Removing the outliers for some data set. Finding and sorting few impossible dataset.</a:t>
            </a:r>
            <a:endParaRPr sz="1600">
              <a:latin typeface="Arial" panose="020B0604020202020204"/>
              <a:cs typeface="Arial" panose="020B0604020202020204"/>
            </a:endParaRPr>
          </a:p>
          <a:p>
            <a:pPr marL="363855" marR="10795" indent="-351790" algn="just">
              <a:lnSpc>
                <a:spcPct val="150000"/>
              </a:lnSpc>
              <a:spcBef>
                <a:spcPts val="100"/>
              </a:spcBef>
              <a:buChar char="●"/>
              <a:tabLst>
                <a:tab pos="364490" algn="l"/>
              </a:tabLst>
            </a:pPr>
            <a:endParaRPr sz="1600">
              <a:latin typeface="Arial" panose="020B0604020202020204"/>
              <a:cs typeface="Arial" panose="020B0604020202020204"/>
            </a:endParaRPr>
          </a:p>
        </p:txBody>
      </p:sp>
      <p:pic>
        <p:nvPicPr>
          <p:cNvPr id="7" name="~PP3383.WAV">
            <a:hlinkClick r:id="" action="ppaction://media"/>
          </p:cNvPr>
          <p:cNvPicPr>
            <a:picLocks noRot="1" noChangeAspect="1"/>
          </p:cNvPicPr>
          <p:nvPr>
            <a:wavAudioFile r:embed="rId1" name="~PP3383.WAV"/>
          </p:nvPr>
        </p:nvPicPr>
        <p:blipFill>
          <a:blip r:embed="rId4"/>
          <a:stretch>
            <a:fillRect/>
          </a:stretch>
        </p:blipFill>
        <p:spPr>
          <a:xfrm>
            <a:off x="8729663" y="4729163"/>
            <a:ext cx="244475" cy="24447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7"/>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4316730" cy="5143500"/>
            <a:chOff x="0" y="0"/>
            <a:chExt cx="4316730" cy="5143500"/>
          </a:xfrm>
        </p:grpSpPr>
        <p:sp>
          <p:nvSpPr>
            <p:cNvPr id="3" name="object 3"/>
            <p:cNvSpPr/>
            <p:nvPr/>
          </p:nvSpPr>
          <p:spPr>
            <a:xfrm>
              <a:off x="0" y="0"/>
              <a:ext cx="4316730" cy="5143500"/>
            </a:xfrm>
            <a:custGeom>
              <a:avLst/>
              <a:gdLst/>
              <a:ahLst/>
              <a:cxnLst/>
              <a:rect l="l" t="t" r="r" b="b"/>
              <a:pathLst>
                <a:path w="4316730" h="5143500">
                  <a:moveTo>
                    <a:pt x="4316699" y="5143499"/>
                  </a:moveTo>
                  <a:lnTo>
                    <a:pt x="0" y="5143499"/>
                  </a:lnTo>
                  <a:lnTo>
                    <a:pt x="0" y="0"/>
                  </a:lnTo>
                  <a:lnTo>
                    <a:pt x="4316699" y="0"/>
                  </a:lnTo>
                  <a:lnTo>
                    <a:pt x="4316699" y="5143499"/>
                  </a:lnTo>
                  <a:close/>
                </a:path>
              </a:pathLst>
            </a:custGeom>
            <a:solidFill>
              <a:srgbClr val="F1EAE1"/>
            </a:solidFill>
          </p:spPr>
          <p:txBody>
            <a:bodyPr wrap="square" lIns="0" tIns="0" rIns="0" bIns="0" rtlCol="0"/>
            <a:lstStyle/>
            <a:p>
              <a:endParaRPr/>
            </a:p>
          </p:txBody>
        </p:sp>
        <p:sp>
          <p:nvSpPr>
            <p:cNvPr id="4" name="object 4"/>
            <p:cNvSpPr/>
            <p:nvPr/>
          </p:nvSpPr>
          <p:spPr>
            <a:xfrm>
              <a:off x="3875425" y="381000"/>
              <a:ext cx="142875" cy="137795"/>
            </a:xfrm>
            <a:custGeom>
              <a:avLst/>
              <a:gdLst/>
              <a:ahLst/>
              <a:cxnLst/>
              <a:rect l="l" t="t" r="r" b="b"/>
              <a:pathLst>
                <a:path w="142875" h="137795">
                  <a:moveTo>
                    <a:pt x="142799" y="137699"/>
                  </a:moveTo>
                  <a:lnTo>
                    <a:pt x="0" y="137699"/>
                  </a:lnTo>
                  <a:lnTo>
                    <a:pt x="0" y="0"/>
                  </a:lnTo>
                  <a:lnTo>
                    <a:pt x="142799" y="0"/>
                  </a:lnTo>
                  <a:lnTo>
                    <a:pt x="142799" y="137699"/>
                  </a:lnTo>
                  <a:close/>
                </a:path>
              </a:pathLst>
            </a:custGeom>
            <a:solidFill>
              <a:srgbClr val="92C1E7"/>
            </a:solidFill>
          </p:spPr>
          <p:txBody>
            <a:bodyPr wrap="square" lIns="0" tIns="0" rIns="0" bIns="0" rtlCol="0"/>
            <a:lstStyle/>
            <a:p>
              <a:endParaRPr/>
            </a:p>
          </p:txBody>
        </p:sp>
        <p:sp>
          <p:nvSpPr>
            <p:cNvPr id="5" name="object 5"/>
            <p:cNvSpPr/>
            <p:nvPr/>
          </p:nvSpPr>
          <p:spPr>
            <a:xfrm>
              <a:off x="3732624" y="381000"/>
              <a:ext cx="285750" cy="275590"/>
            </a:xfrm>
            <a:custGeom>
              <a:avLst/>
              <a:gdLst/>
              <a:ahLst/>
              <a:cxnLst/>
              <a:rect l="l" t="t" r="r" b="b"/>
              <a:pathLst>
                <a:path w="285750" h="275590">
                  <a:moveTo>
                    <a:pt x="142799" y="0"/>
                  </a:moveTo>
                  <a:lnTo>
                    <a:pt x="285599" y="0"/>
                  </a:lnTo>
                  <a:lnTo>
                    <a:pt x="285599" y="137699"/>
                  </a:lnTo>
                  <a:lnTo>
                    <a:pt x="142799" y="137699"/>
                  </a:lnTo>
                  <a:lnTo>
                    <a:pt x="142799" y="0"/>
                  </a:lnTo>
                  <a:close/>
                </a:path>
                <a:path w="285750" h="275590">
                  <a:moveTo>
                    <a:pt x="0" y="137699"/>
                  </a:moveTo>
                  <a:lnTo>
                    <a:pt x="142799" y="137699"/>
                  </a:lnTo>
                  <a:lnTo>
                    <a:pt x="142799" y="275399"/>
                  </a:lnTo>
                  <a:lnTo>
                    <a:pt x="0" y="275399"/>
                  </a:lnTo>
                  <a:lnTo>
                    <a:pt x="0" y="137699"/>
                  </a:lnTo>
                  <a:close/>
                </a:path>
              </a:pathLst>
            </a:custGeom>
            <a:ln w="9524">
              <a:solidFill>
                <a:srgbClr val="92C1E7"/>
              </a:solidFill>
            </a:ln>
          </p:spPr>
          <p:txBody>
            <a:bodyPr wrap="square" lIns="0" tIns="0" rIns="0" bIns="0" rtlCol="0"/>
            <a:lstStyle/>
            <a:p>
              <a:endParaRPr/>
            </a:p>
          </p:txBody>
        </p:sp>
      </p:grpSp>
      <p:graphicFrame>
        <p:nvGraphicFramePr>
          <p:cNvPr id="6" name="object 6"/>
          <p:cNvGraphicFramePr>
            <a:graphicFrameLocks noGrp="1"/>
          </p:cNvGraphicFramePr>
          <p:nvPr/>
        </p:nvGraphicFramePr>
        <p:xfrm>
          <a:off x="381312" y="4594862"/>
          <a:ext cx="1354454" cy="137699"/>
        </p:xfrm>
        <a:graphic>
          <a:graphicData uri="http://schemas.openxmlformats.org/drawingml/2006/table">
            <a:tbl>
              <a:tblPr firstRow="1" bandRow="1">
                <a:tableStyleId>{2D5ABB26-0587-4C30-8999-92F81FD0307C}</a:tableStyleId>
              </a:tblPr>
              <a:tblGrid>
                <a:gridCol w="455295"/>
                <a:gridCol w="142875"/>
                <a:gridCol w="158114"/>
                <a:gridCol w="142875"/>
                <a:gridCol w="455295"/>
              </a:tblGrid>
              <a:tr h="137699">
                <a:tc>
                  <a:txBody>
                    <a:bodyPr/>
                    <a:lstStyle/>
                    <a:p>
                      <a:pPr>
                        <a:lnSpc>
                          <a:spcPct val="100000"/>
                        </a:lnSpc>
                      </a:pPr>
                      <a:endParaRPr sz="700">
                        <a:latin typeface="Times New Roman" panose="02020603050405020304"/>
                        <a:cs typeface="Times New Roman" panose="02020603050405020304"/>
                      </a:endParaRPr>
                    </a:p>
                  </a:txBody>
                  <a:tcPr marL="0" marR="0" marT="0" marB="0">
                    <a:lnL w="9525">
                      <a:solidFill>
                        <a:srgbClr val="92C1E7"/>
                      </a:solidFill>
                      <a:prstDash val="solid"/>
                    </a:lnL>
                    <a:lnR w="9525">
                      <a:solidFill>
                        <a:srgbClr val="92C1E7"/>
                      </a:solidFill>
                      <a:prstDash val="solid"/>
                    </a:lnR>
                    <a:lnT w="9525">
                      <a:solidFill>
                        <a:srgbClr val="92C1E7"/>
                      </a:solidFill>
                      <a:prstDash val="solid"/>
                    </a:lnT>
                    <a:lnB w="9525">
                      <a:solidFill>
                        <a:srgbClr val="92C1E7"/>
                      </a:solidFill>
                      <a:prstDash val="solid"/>
                    </a:lnB>
                    <a:solidFill>
                      <a:srgbClr val="F1EAE1"/>
                    </a:solidFill>
                  </a:tcPr>
                </a:tc>
                <a:tc>
                  <a:txBody>
                    <a:bodyPr/>
                    <a:lstStyle/>
                    <a:p>
                      <a:pPr>
                        <a:lnSpc>
                          <a:spcPct val="100000"/>
                        </a:lnSpc>
                      </a:pPr>
                      <a:endParaRPr sz="700">
                        <a:latin typeface="Times New Roman" panose="02020603050405020304"/>
                        <a:cs typeface="Times New Roman" panose="02020603050405020304"/>
                      </a:endParaRPr>
                    </a:p>
                  </a:txBody>
                  <a:tcPr marL="0" marR="0" marT="0" marB="0">
                    <a:lnL w="9525">
                      <a:solidFill>
                        <a:srgbClr val="92C1E7"/>
                      </a:solidFill>
                      <a:prstDash val="solid"/>
                    </a:lnL>
                    <a:lnR w="9525">
                      <a:solidFill>
                        <a:srgbClr val="92C1E7"/>
                      </a:solidFill>
                      <a:prstDash val="solid"/>
                    </a:lnR>
                    <a:lnT w="9525">
                      <a:solidFill>
                        <a:srgbClr val="92C1E7"/>
                      </a:solidFill>
                      <a:prstDash val="solid"/>
                    </a:lnT>
                    <a:lnB w="9525">
                      <a:solidFill>
                        <a:srgbClr val="92C1E7"/>
                      </a:solidFill>
                      <a:prstDash val="solid"/>
                    </a:lnB>
                    <a:solidFill>
                      <a:srgbClr val="F1EAE1"/>
                    </a:solidFill>
                  </a:tcPr>
                </a:tc>
                <a:tc>
                  <a:txBody>
                    <a:bodyPr/>
                    <a:lstStyle/>
                    <a:p>
                      <a:pPr>
                        <a:lnSpc>
                          <a:spcPct val="100000"/>
                        </a:lnSpc>
                      </a:pPr>
                      <a:endParaRPr sz="700">
                        <a:latin typeface="Times New Roman" panose="02020603050405020304"/>
                        <a:cs typeface="Times New Roman" panose="02020603050405020304"/>
                      </a:endParaRPr>
                    </a:p>
                  </a:txBody>
                  <a:tcPr marL="0" marR="0" marT="0" marB="0">
                    <a:lnL w="9525">
                      <a:solidFill>
                        <a:srgbClr val="92C1E7"/>
                      </a:solidFill>
                      <a:prstDash val="solid"/>
                    </a:lnL>
                    <a:lnR w="9525">
                      <a:solidFill>
                        <a:srgbClr val="92C1E7"/>
                      </a:solidFill>
                      <a:prstDash val="solid"/>
                    </a:lnR>
                    <a:lnT w="9525">
                      <a:solidFill>
                        <a:srgbClr val="92C1E7"/>
                      </a:solidFill>
                      <a:prstDash val="solid"/>
                    </a:lnT>
                    <a:lnB w="9525">
                      <a:solidFill>
                        <a:srgbClr val="92C1E7"/>
                      </a:solidFill>
                      <a:prstDash val="solid"/>
                    </a:lnB>
                    <a:solidFill>
                      <a:srgbClr val="F1EAE1"/>
                    </a:solidFill>
                  </a:tcPr>
                </a:tc>
                <a:tc>
                  <a:txBody>
                    <a:bodyPr/>
                    <a:lstStyle/>
                    <a:p>
                      <a:pPr>
                        <a:lnSpc>
                          <a:spcPct val="100000"/>
                        </a:lnSpc>
                      </a:pPr>
                      <a:endParaRPr sz="700">
                        <a:latin typeface="Times New Roman" panose="02020603050405020304"/>
                        <a:cs typeface="Times New Roman" panose="02020603050405020304"/>
                      </a:endParaRPr>
                    </a:p>
                  </a:txBody>
                  <a:tcPr marL="0" marR="0" marT="0" marB="0">
                    <a:lnL w="9525">
                      <a:solidFill>
                        <a:srgbClr val="92C1E7"/>
                      </a:solidFill>
                      <a:prstDash val="solid"/>
                    </a:lnL>
                    <a:lnR w="9525">
                      <a:solidFill>
                        <a:srgbClr val="92C1E7"/>
                      </a:solidFill>
                      <a:prstDash val="solid"/>
                    </a:lnR>
                    <a:lnT w="9525">
                      <a:solidFill>
                        <a:srgbClr val="92C1E7"/>
                      </a:solidFill>
                      <a:prstDash val="solid"/>
                    </a:lnT>
                    <a:lnB w="9525">
                      <a:solidFill>
                        <a:srgbClr val="92C1E7"/>
                      </a:solidFill>
                      <a:prstDash val="solid"/>
                    </a:lnB>
                    <a:solidFill>
                      <a:srgbClr val="F1EAE1"/>
                    </a:solidFill>
                  </a:tcPr>
                </a:tc>
                <a:tc>
                  <a:txBody>
                    <a:bodyPr/>
                    <a:lstStyle/>
                    <a:p>
                      <a:pPr>
                        <a:lnSpc>
                          <a:spcPct val="100000"/>
                        </a:lnSpc>
                      </a:pPr>
                      <a:endParaRPr sz="700">
                        <a:latin typeface="Times New Roman" panose="02020603050405020304"/>
                        <a:cs typeface="Times New Roman" panose="02020603050405020304"/>
                      </a:endParaRPr>
                    </a:p>
                  </a:txBody>
                  <a:tcPr marL="0" marR="0" marT="0" marB="0">
                    <a:lnL w="9525">
                      <a:solidFill>
                        <a:srgbClr val="92C1E7"/>
                      </a:solidFill>
                      <a:prstDash val="solid"/>
                    </a:lnL>
                    <a:lnR w="9525">
                      <a:solidFill>
                        <a:srgbClr val="92C1E7"/>
                      </a:solidFill>
                      <a:prstDash val="solid"/>
                    </a:lnR>
                    <a:lnT w="9525">
                      <a:solidFill>
                        <a:srgbClr val="92C1E7"/>
                      </a:solidFill>
                      <a:prstDash val="solid"/>
                    </a:lnT>
                    <a:lnB w="9525">
                      <a:solidFill>
                        <a:srgbClr val="92C1E7"/>
                      </a:solidFill>
                      <a:prstDash val="solid"/>
                    </a:lnB>
                    <a:solidFill>
                      <a:srgbClr val="F1EAE1"/>
                    </a:solidFill>
                  </a:tcPr>
                </a:tc>
              </a:tr>
            </a:tbl>
          </a:graphicData>
        </a:graphic>
      </p:graphicFrame>
      <p:sp>
        <p:nvSpPr>
          <p:cNvPr id="7" name="object 7"/>
          <p:cNvSpPr txBox="1"/>
          <p:nvPr/>
        </p:nvSpPr>
        <p:spPr>
          <a:xfrm>
            <a:off x="409515" y="308012"/>
            <a:ext cx="3086735" cy="381635"/>
          </a:xfrm>
          <a:prstGeom prst="rect">
            <a:avLst/>
          </a:prstGeom>
        </p:spPr>
        <p:txBody>
          <a:bodyPr vert="horz" wrap="square" lIns="0" tIns="12700" rIns="0" bIns="0" rtlCol="0">
            <a:spAutoFit/>
          </a:bodyPr>
          <a:lstStyle/>
          <a:p>
            <a:pPr algn="ctr">
              <a:spcBef>
                <a:spcPts val="0"/>
              </a:spcBef>
              <a:buSzPts val="2800"/>
            </a:pPr>
            <a:r>
              <a:rPr lang="en-US" sz="2400" b="1">
                <a:solidFill>
                  <a:schemeClr val="dk1"/>
                </a:solidFill>
                <a:latin typeface="Arial" panose="020B0604020202020204"/>
                <a:cs typeface="Arial" panose="020B0604020202020204"/>
              </a:rPr>
              <a:t>Analysis Summary:</a:t>
            </a:r>
          </a:p>
        </p:txBody>
      </p:sp>
      <p:sp>
        <p:nvSpPr>
          <p:cNvPr id="8" name="object 8"/>
          <p:cNvSpPr txBox="1"/>
          <p:nvPr/>
        </p:nvSpPr>
        <p:spPr>
          <a:xfrm>
            <a:off x="4397375" y="0"/>
            <a:ext cx="4150360" cy="1120140"/>
          </a:xfrm>
          <a:prstGeom prst="rect">
            <a:avLst/>
          </a:prstGeom>
        </p:spPr>
        <p:txBody>
          <a:bodyPr vert="horz" wrap="square" lIns="0" tIns="12700" rIns="0" bIns="0" rtlCol="0">
            <a:spAutoFit/>
          </a:bodyPr>
          <a:lstStyle/>
          <a:p>
            <a:pPr algn="l">
              <a:lnSpc>
                <a:spcPct val="100000"/>
              </a:lnSpc>
              <a:spcBef>
                <a:spcPts val="0"/>
              </a:spcBef>
              <a:buSzPts val="2800"/>
            </a:pPr>
            <a:r>
              <a:rPr lang="en-US" sz="2400" b="1" dirty="0" smtClean="0">
                <a:solidFill>
                  <a:schemeClr val="dk1"/>
                </a:solidFill>
                <a:latin typeface="Arial" panose="020B0604020202020204"/>
                <a:cs typeface="Arial" panose="020B0604020202020204"/>
              </a:rPr>
              <a:t> Defined </a:t>
            </a:r>
            <a:r>
              <a:rPr lang="en-US" sz="2400" b="1" dirty="0">
                <a:solidFill>
                  <a:schemeClr val="dk1"/>
                </a:solidFill>
                <a:latin typeface="Arial" panose="020B0604020202020204"/>
                <a:cs typeface="Arial" panose="020B0604020202020204"/>
              </a:rPr>
              <a:t>some points </a:t>
            </a:r>
            <a:r>
              <a:rPr lang="en-US" sz="2400" b="1" dirty="0" smtClean="0">
                <a:solidFill>
                  <a:schemeClr val="dk1"/>
                </a:solidFill>
                <a:latin typeface="Arial" panose="020B0604020202020204"/>
                <a:cs typeface="Arial" panose="020B0604020202020204"/>
              </a:rPr>
              <a:t>which can  </a:t>
            </a:r>
            <a:r>
              <a:rPr lang="en-US" sz="2400" b="1" dirty="0">
                <a:solidFill>
                  <a:schemeClr val="dk1"/>
                </a:solidFill>
                <a:latin typeface="Arial" panose="020B0604020202020204"/>
                <a:cs typeface="Arial" panose="020B0604020202020204"/>
              </a:rPr>
              <a:t>help </a:t>
            </a:r>
            <a:r>
              <a:rPr lang="en-US" sz="2400" b="1" dirty="0" err="1">
                <a:solidFill>
                  <a:schemeClr val="dk1"/>
                </a:solidFill>
                <a:latin typeface="Arial" panose="020B0604020202020204"/>
                <a:cs typeface="Arial" panose="020B0604020202020204"/>
              </a:rPr>
              <a:t>airbnb</a:t>
            </a:r>
            <a:r>
              <a:rPr lang="en-US" sz="2400" b="1" dirty="0">
                <a:solidFill>
                  <a:schemeClr val="dk1"/>
                </a:solidFill>
                <a:latin typeface="Arial" panose="020B0604020202020204"/>
                <a:cs typeface="Arial" panose="020B0604020202020204"/>
              </a:rPr>
              <a:t> in their business:</a:t>
            </a:r>
          </a:p>
        </p:txBody>
      </p:sp>
      <p:sp>
        <p:nvSpPr>
          <p:cNvPr id="9" name="object 9"/>
          <p:cNvSpPr txBox="1"/>
          <p:nvPr/>
        </p:nvSpPr>
        <p:spPr>
          <a:xfrm>
            <a:off x="4393228" y="1215262"/>
            <a:ext cx="4666615" cy="619208"/>
          </a:xfrm>
          <a:prstGeom prst="rect">
            <a:avLst/>
          </a:prstGeom>
        </p:spPr>
        <p:txBody>
          <a:bodyPr vert="horz" wrap="square" lIns="0" tIns="12700" rIns="0" bIns="0" rtlCol="0">
            <a:spAutoFit/>
          </a:bodyPr>
          <a:lstStyle/>
          <a:p>
            <a:pPr marL="12065" marR="5080" indent="0">
              <a:lnSpc>
                <a:spcPct val="150000"/>
              </a:lnSpc>
              <a:spcBef>
                <a:spcPts val="100"/>
              </a:spcBef>
              <a:tabLst>
                <a:tab pos="210185" algn="l"/>
              </a:tabLst>
            </a:pPr>
            <a:r>
              <a:rPr lang="en-IN" b="1" dirty="0" smtClean="0">
                <a:solidFill>
                  <a:srgbClr val="212121"/>
                </a:solidFill>
                <a:latin typeface="Arial" panose="020B0604020202020204"/>
                <a:cs typeface="Arial" panose="020B0604020202020204"/>
              </a:rPr>
              <a:t>  </a:t>
            </a:r>
            <a:r>
              <a:rPr b="1" smtClean="0">
                <a:solidFill>
                  <a:srgbClr val="212121"/>
                </a:solidFill>
                <a:latin typeface="Arial" panose="020B0604020202020204"/>
                <a:cs typeface="Arial" panose="020B0604020202020204"/>
              </a:rPr>
              <a:t>Manhattan</a:t>
            </a:r>
            <a:r>
              <a:rPr b="1" spc="-15" smtClean="0">
                <a:solidFill>
                  <a:srgbClr val="212121"/>
                </a:solidFill>
                <a:latin typeface="Arial" panose="020B0604020202020204"/>
                <a:cs typeface="Arial" panose="020B0604020202020204"/>
              </a:rPr>
              <a:t> </a:t>
            </a:r>
            <a:r>
              <a:rPr b="1" spc="-5" dirty="0">
                <a:solidFill>
                  <a:srgbClr val="212121"/>
                </a:solidFill>
                <a:latin typeface="Arial" panose="020B0604020202020204"/>
                <a:cs typeface="Arial" panose="020B0604020202020204"/>
              </a:rPr>
              <a:t>is</a:t>
            </a:r>
            <a:r>
              <a:rPr b="1" spc="-15" dirty="0">
                <a:solidFill>
                  <a:srgbClr val="212121"/>
                </a:solidFill>
                <a:latin typeface="Arial" panose="020B0604020202020204"/>
                <a:cs typeface="Arial" panose="020B0604020202020204"/>
              </a:rPr>
              <a:t> </a:t>
            </a:r>
            <a:r>
              <a:rPr b="1" dirty="0">
                <a:solidFill>
                  <a:srgbClr val="212121"/>
                </a:solidFill>
                <a:latin typeface="Arial" panose="020B0604020202020204"/>
                <a:cs typeface="Arial" panose="020B0604020202020204"/>
              </a:rPr>
              <a:t>the</a:t>
            </a:r>
            <a:r>
              <a:rPr b="1" spc="-10" dirty="0">
                <a:solidFill>
                  <a:srgbClr val="212121"/>
                </a:solidFill>
                <a:latin typeface="Arial" panose="020B0604020202020204"/>
                <a:cs typeface="Arial" panose="020B0604020202020204"/>
              </a:rPr>
              <a:t> </a:t>
            </a:r>
            <a:r>
              <a:rPr b="1" spc="-5" dirty="0">
                <a:solidFill>
                  <a:srgbClr val="212121"/>
                </a:solidFill>
                <a:latin typeface="Arial" panose="020B0604020202020204"/>
                <a:cs typeface="Arial" panose="020B0604020202020204"/>
              </a:rPr>
              <a:t>most</a:t>
            </a:r>
            <a:r>
              <a:rPr b="1" spc="-15" dirty="0">
                <a:solidFill>
                  <a:srgbClr val="212121"/>
                </a:solidFill>
                <a:latin typeface="Arial" panose="020B0604020202020204"/>
                <a:cs typeface="Arial" panose="020B0604020202020204"/>
              </a:rPr>
              <a:t> </a:t>
            </a:r>
            <a:r>
              <a:rPr b="1" dirty="0">
                <a:solidFill>
                  <a:srgbClr val="212121"/>
                </a:solidFill>
                <a:latin typeface="Arial" panose="020B0604020202020204"/>
                <a:cs typeface="Arial" panose="020B0604020202020204"/>
              </a:rPr>
              <a:t>focused</a:t>
            </a:r>
            <a:r>
              <a:rPr b="1" spc="-10" dirty="0">
                <a:solidFill>
                  <a:srgbClr val="212121"/>
                </a:solidFill>
                <a:latin typeface="Arial" panose="020B0604020202020204"/>
                <a:cs typeface="Arial" panose="020B0604020202020204"/>
              </a:rPr>
              <a:t> </a:t>
            </a:r>
            <a:r>
              <a:rPr b="1" spc="-5" dirty="0">
                <a:solidFill>
                  <a:srgbClr val="212121"/>
                </a:solidFill>
                <a:latin typeface="Arial" panose="020B0604020202020204"/>
                <a:cs typeface="Arial" panose="020B0604020202020204"/>
              </a:rPr>
              <a:t>place</a:t>
            </a:r>
            <a:r>
              <a:rPr b="1" spc="-15" dirty="0">
                <a:solidFill>
                  <a:srgbClr val="212121"/>
                </a:solidFill>
                <a:latin typeface="Arial" panose="020B0604020202020204"/>
                <a:cs typeface="Arial" panose="020B0604020202020204"/>
              </a:rPr>
              <a:t> </a:t>
            </a:r>
            <a:r>
              <a:rPr b="1" spc="-5" dirty="0">
                <a:solidFill>
                  <a:srgbClr val="212121"/>
                </a:solidFill>
                <a:latin typeface="Arial" panose="020B0604020202020204"/>
                <a:cs typeface="Arial" panose="020B0604020202020204"/>
              </a:rPr>
              <a:t>in</a:t>
            </a:r>
            <a:r>
              <a:rPr b="1" spc="-10" dirty="0">
                <a:solidFill>
                  <a:srgbClr val="212121"/>
                </a:solidFill>
                <a:latin typeface="Arial" panose="020B0604020202020204"/>
                <a:cs typeface="Arial" panose="020B0604020202020204"/>
              </a:rPr>
              <a:t> </a:t>
            </a:r>
            <a:r>
              <a:rPr b="1" spc="-5" dirty="0">
                <a:solidFill>
                  <a:srgbClr val="212121"/>
                </a:solidFill>
                <a:latin typeface="Arial" panose="020B0604020202020204"/>
                <a:cs typeface="Arial" panose="020B0604020202020204"/>
              </a:rPr>
              <a:t>New</a:t>
            </a:r>
            <a:r>
              <a:rPr b="1" spc="-40" dirty="0">
                <a:solidFill>
                  <a:srgbClr val="212121"/>
                </a:solidFill>
                <a:latin typeface="Arial" panose="020B0604020202020204"/>
                <a:cs typeface="Arial" panose="020B0604020202020204"/>
              </a:rPr>
              <a:t> </a:t>
            </a:r>
            <a:r>
              <a:rPr b="1" spc="-30" dirty="0">
                <a:solidFill>
                  <a:srgbClr val="212121"/>
                </a:solidFill>
                <a:latin typeface="Arial" panose="020B0604020202020204"/>
                <a:cs typeface="Arial" panose="020B0604020202020204"/>
              </a:rPr>
              <a:t>York</a:t>
            </a:r>
            <a:r>
              <a:rPr b="1" spc="-10" dirty="0">
                <a:solidFill>
                  <a:srgbClr val="212121"/>
                </a:solidFill>
                <a:latin typeface="Arial" panose="020B0604020202020204"/>
                <a:cs typeface="Arial" panose="020B0604020202020204"/>
              </a:rPr>
              <a:t> </a:t>
            </a:r>
            <a:r>
              <a:rPr b="1" dirty="0">
                <a:solidFill>
                  <a:srgbClr val="212121"/>
                </a:solidFill>
                <a:latin typeface="Arial" panose="020B0604020202020204"/>
                <a:cs typeface="Arial" panose="020B0604020202020204"/>
              </a:rPr>
              <a:t>for </a:t>
            </a:r>
            <a:r>
              <a:rPr b="1" spc="-375" dirty="0">
                <a:solidFill>
                  <a:srgbClr val="212121"/>
                </a:solidFill>
                <a:latin typeface="Arial" panose="020B0604020202020204"/>
                <a:cs typeface="Arial" panose="020B0604020202020204"/>
              </a:rPr>
              <a:t> </a:t>
            </a:r>
            <a:r>
              <a:rPr b="1" spc="-5" dirty="0">
                <a:solidFill>
                  <a:srgbClr val="212121"/>
                </a:solidFill>
                <a:latin typeface="Arial" panose="020B0604020202020204"/>
                <a:cs typeface="Arial" panose="020B0604020202020204"/>
              </a:rPr>
              <a:t>hosts</a:t>
            </a:r>
            <a:r>
              <a:rPr b="1" spc="-10" dirty="0">
                <a:solidFill>
                  <a:srgbClr val="212121"/>
                </a:solidFill>
                <a:latin typeface="Arial" panose="020B0604020202020204"/>
                <a:cs typeface="Arial" panose="020B0604020202020204"/>
              </a:rPr>
              <a:t> </a:t>
            </a:r>
            <a:r>
              <a:rPr b="1" dirty="0">
                <a:solidFill>
                  <a:srgbClr val="212121"/>
                </a:solidFill>
                <a:latin typeface="Arial" panose="020B0604020202020204"/>
                <a:cs typeface="Arial" panose="020B0604020202020204"/>
              </a:rPr>
              <a:t>to</a:t>
            </a:r>
            <a:r>
              <a:rPr b="1" spc="-5" dirty="0">
                <a:solidFill>
                  <a:srgbClr val="212121"/>
                </a:solidFill>
                <a:latin typeface="Arial" panose="020B0604020202020204"/>
                <a:cs typeface="Arial" panose="020B0604020202020204"/>
              </a:rPr>
              <a:t> do</a:t>
            </a:r>
            <a:r>
              <a:rPr b="1" spc="-10" dirty="0">
                <a:solidFill>
                  <a:srgbClr val="212121"/>
                </a:solidFill>
                <a:latin typeface="Arial" panose="020B0604020202020204"/>
                <a:cs typeface="Arial" panose="020B0604020202020204"/>
              </a:rPr>
              <a:t> </a:t>
            </a:r>
            <a:r>
              <a:rPr b="1" dirty="0">
                <a:solidFill>
                  <a:srgbClr val="212121"/>
                </a:solidFill>
                <a:latin typeface="Arial" panose="020B0604020202020204"/>
                <a:cs typeface="Arial" panose="020B0604020202020204"/>
              </a:rPr>
              <a:t>their</a:t>
            </a:r>
            <a:r>
              <a:rPr b="1" spc="-5" dirty="0">
                <a:solidFill>
                  <a:srgbClr val="212121"/>
                </a:solidFill>
                <a:latin typeface="Arial" panose="020B0604020202020204"/>
                <a:cs typeface="Arial" panose="020B0604020202020204"/>
              </a:rPr>
              <a:t> business</a:t>
            </a:r>
            <a:endParaRPr>
              <a:latin typeface="Arial" panose="020B0604020202020204"/>
              <a:cs typeface="Arial" panose="020B0604020202020204"/>
            </a:endParaRPr>
          </a:p>
        </p:txBody>
      </p:sp>
      <p:sp>
        <p:nvSpPr>
          <p:cNvPr id="10" name="object 10"/>
          <p:cNvSpPr txBox="1"/>
          <p:nvPr/>
        </p:nvSpPr>
        <p:spPr>
          <a:xfrm>
            <a:off x="4397375" y="2037715"/>
            <a:ext cx="4464685" cy="2726055"/>
          </a:xfrm>
          <a:prstGeom prst="rect">
            <a:avLst/>
          </a:prstGeom>
        </p:spPr>
        <p:txBody>
          <a:bodyPr vert="horz" wrap="square" lIns="0" tIns="12700" rIns="0" bIns="0" rtlCol="0">
            <a:spAutoFit/>
          </a:bodyPr>
          <a:lstStyle/>
          <a:p>
            <a:pPr marL="209550" marR="5080" indent="-197485">
              <a:lnSpc>
                <a:spcPct val="150000"/>
              </a:lnSpc>
              <a:spcBef>
                <a:spcPts val="1000"/>
              </a:spcBef>
              <a:buChar char="●"/>
              <a:tabLst>
                <a:tab pos="210185" algn="l"/>
              </a:tabLst>
            </a:pPr>
            <a:r>
              <a:rPr lang="en-US" b="1" spc="-5" dirty="0">
                <a:solidFill>
                  <a:srgbClr val="212121"/>
                </a:solidFill>
                <a:latin typeface="Arial" panose="020B0604020202020204"/>
                <a:cs typeface="Arial" panose="020B0604020202020204"/>
              </a:rPr>
              <a:t>As people loved to stay when in need for maximum number of nights in Entire Apartment and Brooklyn stands second highest focused place by people. Also as the average cost in Brooklyn is 80 USD which is less then Manhatten Airbnb can increase number of entire apartment in Brooklyn.</a:t>
            </a:r>
          </a:p>
          <a:p>
            <a:pPr marL="209550" marR="381635" indent="-197485">
              <a:lnSpc>
                <a:spcPct val="150000"/>
              </a:lnSpc>
              <a:spcBef>
                <a:spcPts val="1000"/>
              </a:spcBef>
              <a:buFont typeface="Arial MT"/>
              <a:buChar char="●"/>
              <a:tabLst>
                <a:tab pos="210185" algn="l"/>
              </a:tabLst>
            </a:pPr>
            <a:endParaRPr>
              <a:latin typeface="Arial" panose="020B0604020202020204"/>
              <a:cs typeface="Arial" panose="020B0604020202020204"/>
            </a:endParaRPr>
          </a:p>
        </p:txBody>
      </p:sp>
      <p:pic>
        <p:nvPicPr>
          <p:cNvPr id="102" name="Picture 101"/>
          <p:cNvPicPr/>
          <p:nvPr/>
        </p:nvPicPr>
        <p:blipFill>
          <a:blip r:embed="rId3"/>
          <a:stretch>
            <a:fillRect/>
          </a:stretch>
        </p:blipFill>
        <p:spPr>
          <a:xfrm>
            <a:off x="69850" y="909320"/>
            <a:ext cx="4040505" cy="4130040"/>
          </a:xfrm>
          <a:prstGeom prst="rect">
            <a:avLst/>
          </a:prstGeom>
          <a:noFill/>
          <a:ln w="9525">
            <a:noFill/>
          </a:ln>
        </p:spPr>
      </p:pic>
      <p:pic>
        <p:nvPicPr>
          <p:cNvPr id="12" name="~PP2133.WAV">
            <a:hlinkClick r:id="" action="ppaction://media"/>
          </p:cNvPr>
          <p:cNvPicPr>
            <a:picLocks noRot="1" noChangeAspect="1"/>
          </p:cNvPicPr>
          <p:nvPr>
            <a:wavAudioFile r:embed="rId1" name="~PP2133.WAV"/>
          </p:nvPr>
        </p:nvPicPr>
        <p:blipFill>
          <a:blip r:embed="rId4"/>
          <a:stretch>
            <a:fillRect/>
          </a:stretch>
        </p:blipFill>
        <p:spPr>
          <a:xfrm>
            <a:off x="8729663" y="4729163"/>
            <a:ext cx="244475" cy="24447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12"/>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4316730" cy="5143500"/>
            <a:chOff x="0" y="0"/>
            <a:chExt cx="4316730" cy="5143500"/>
          </a:xfrm>
        </p:grpSpPr>
        <p:sp>
          <p:nvSpPr>
            <p:cNvPr id="3" name="object 3"/>
            <p:cNvSpPr/>
            <p:nvPr/>
          </p:nvSpPr>
          <p:spPr>
            <a:xfrm>
              <a:off x="0" y="0"/>
              <a:ext cx="4316730" cy="5143500"/>
            </a:xfrm>
            <a:custGeom>
              <a:avLst/>
              <a:gdLst/>
              <a:ahLst/>
              <a:cxnLst/>
              <a:rect l="l" t="t" r="r" b="b"/>
              <a:pathLst>
                <a:path w="4316730" h="5143500">
                  <a:moveTo>
                    <a:pt x="4316699" y="5143499"/>
                  </a:moveTo>
                  <a:lnTo>
                    <a:pt x="0" y="5143499"/>
                  </a:lnTo>
                  <a:lnTo>
                    <a:pt x="0" y="0"/>
                  </a:lnTo>
                  <a:lnTo>
                    <a:pt x="4316699" y="0"/>
                  </a:lnTo>
                  <a:lnTo>
                    <a:pt x="4316699" y="5143499"/>
                  </a:lnTo>
                  <a:close/>
                </a:path>
              </a:pathLst>
            </a:custGeom>
            <a:solidFill>
              <a:srgbClr val="F1EAE1"/>
            </a:solidFill>
          </p:spPr>
          <p:txBody>
            <a:bodyPr wrap="square" lIns="0" tIns="0" rIns="0" bIns="0" rtlCol="0"/>
            <a:lstStyle/>
            <a:p>
              <a:endParaRPr/>
            </a:p>
          </p:txBody>
        </p:sp>
        <p:sp>
          <p:nvSpPr>
            <p:cNvPr id="4" name="object 4"/>
            <p:cNvSpPr/>
            <p:nvPr/>
          </p:nvSpPr>
          <p:spPr>
            <a:xfrm>
              <a:off x="3875425" y="381000"/>
              <a:ext cx="142875" cy="137795"/>
            </a:xfrm>
            <a:custGeom>
              <a:avLst/>
              <a:gdLst/>
              <a:ahLst/>
              <a:cxnLst/>
              <a:rect l="l" t="t" r="r" b="b"/>
              <a:pathLst>
                <a:path w="142875" h="137795">
                  <a:moveTo>
                    <a:pt x="142799" y="137699"/>
                  </a:moveTo>
                  <a:lnTo>
                    <a:pt x="0" y="137699"/>
                  </a:lnTo>
                  <a:lnTo>
                    <a:pt x="0" y="0"/>
                  </a:lnTo>
                  <a:lnTo>
                    <a:pt x="142799" y="0"/>
                  </a:lnTo>
                  <a:lnTo>
                    <a:pt x="142799" y="137699"/>
                  </a:lnTo>
                  <a:close/>
                </a:path>
              </a:pathLst>
            </a:custGeom>
            <a:solidFill>
              <a:srgbClr val="92C1E7"/>
            </a:solidFill>
          </p:spPr>
          <p:txBody>
            <a:bodyPr wrap="square" lIns="0" tIns="0" rIns="0" bIns="0" rtlCol="0"/>
            <a:lstStyle/>
            <a:p>
              <a:endParaRPr/>
            </a:p>
          </p:txBody>
        </p:sp>
        <p:sp>
          <p:nvSpPr>
            <p:cNvPr id="5" name="object 5"/>
            <p:cNvSpPr/>
            <p:nvPr/>
          </p:nvSpPr>
          <p:spPr>
            <a:xfrm>
              <a:off x="3732624" y="381000"/>
              <a:ext cx="285750" cy="275590"/>
            </a:xfrm>
            <a:custGeom>
              <a:avLst/>
              <a:gdLst/>
              <a:ahLst/>
              <a:cxnLst/>
              <a:rect l="l" t="t" r="r" b="b"/>
              <a:pathLst>
                <a:path w="285750" h="275590">
                  <a:moveTo>
                    <a:pt x="142799" y="0"/>
                  </a:moveTo>
                  <a:lnTo>
                    <a:pt x="285599" y="0"/>
                  </a:lnTo>
                  <a:lnTo>
                    <a:pt x="285599" y="137699"/>
                  </a:lnTo>
                  <a:lnTo>
                    <a:pt x="142799" y="137699"/>
                  </a:lnTo>
                  <a:lnTo>
                    <a:pt x="142799" y="0"/>
                  </a:lnTo>
                  <a:close/>
                </a:path>
                <a:path w="285750" h="275590">
                  <a:moveTo>
                    <a:pt x="0" y="137699"/>
                  </a:moveTo>
                  <a:lnTo>
                    <a:pt x="142799" y="137699"/>
                  </a:lnTo>
                  <a:lnTo>
                    <a:pt x="142799" y="275399"/>
                  </a:lnTo>
                  <a:lnTo>
                    <a:pt x="0" y="275399"/>
                  </a:lnTo>
                  <a:lnTo>
                    <a:pt x="0" y="137699"/>
                  </a:lnTo>
                  <a:close/>
                </a:path>
              </a:pathLst>
            </a:custGeom>
            <a:ln w="9524">
              <a:solidFill>
                <a:srgbClr val="92C1E7"/>
              </a:solidFill>
            </a:ln>
          </p:spPr>
          <p:txBody>
            <a:bodyPr wrap="square" lIns="0" tIns="0" rIns="0" bIns="0" rtlCol="0"/>
            <a:lstStyle/>
            <a:p>
              <a:endParaRPr/>
            </a:p>
          </p:txBody>
        </p:sp>
      </p:grpSp>
      <p:graphicFrame>
        <p:nvGraphicFramePr>
          <p:cNvPr id="6" name="object 6"/>
          <p:cNvGraphicFramePr>
            <a:graphicFrameLocks noGrp="1"/>
          </p:cNvGraphicFramePr>
          <p:nvPr/>
        </p:nvGraphicFramePr>
        <p:xfrm>
          <a:off x="381312" y="4594862"/>
          <a:ext cx="1354454" cy="137699"/>
        </p:xfrm>
        <a:graphic>
          <a:graphicData uri="http://schemas.openxmlformats.org/drawingml/2006/table">
            <a:tbl>
              <a:tblPr firstRow="1" bandRow="1">
                <a:tableStyleId>{2D5ABB26-0587-4C30-8999-92F81FD0307C}</a:tableStyleId>
              </a:tblPr>
              <a:tblGrid>
                <a:gridCol w="455295"/>
                <a:gridCol w="142875"/>
                <a:gridCol w="158114"/>
                <a:gridCol w="142875"/>
                <a:gridCol w="455295"/>
              </a:tblGrid>
              <a:tr h="137699">
                <a:tc>
                  <a:txBody>
                    <a:bodyPr/>
                    <a:lstStyle/>
                    <a:p>
                      <a:pPr>
                        <a:lnSpc>
                          <a:spcPct val="100000"/>
                        </a:lnSpc>
                      </a:pPr>
                      <a:endParaRPr sz="700">
                        <a:latin typeface="Times New Roman" panose="02020603050405020304"/>
                        <a:cs typeface="Times New Roman" panose="02020603050405020304"/>
                      </a:endParaRPr>
                    </a:p>
                  </a:txBody>
                  <a:tcPr marL="0" marR="0" marT="0" marB="0">
                    <a:lnL w="9525">
                      <a:solidFill>
                        <a:srgbClr val="92C1E7"/>
                      </a:solidFill>
                      <a:prstDash val="solid"/>
                    </a:lnL>
                    <a:lnR w="9525">
                      <a:solidFill>
                        <a:srgbClr val="92C1E7"/>
                      </a:solidFill>
                      <a:prstDash val="solid"/>
                    </a:lnR>
                    <a:lnT w="9525">
                      <a:solidFill>
                        <a:srgbClr val="92C1E7"/>
                      </a:solidFill>
                      <a:prstDash val="solid"/>
                    </a:lnT>
                    <a:lnB w="9525">
                      <a:solidFill>
                        <a:srgbClr val="92C1E7"/>
                      </a:solidFill>
                      <a:prstDash val="solid"/>
                    </a:lnB>
                    <a:solidFill>
                      <a:srgbClr val="F1EAE1"/>
                    </a:solidFill>
                  </a:tcPr>
                </a:tc>
                <a:tc>
                  <a:txBody>
                    <a:bodyPr/>
                    <a:lstStyle/>
                    <a:p>
                      <a:pPr>
                        <a:lnSpc>
                          <a:spcPct val="100000"/>
                        </a:lnSpc>
                      </a:pPr>
                      <a:endParaRPr sz="700">
                        <a:latin typeface="Times New Roman" panose="02020603050405020304"/>
                        <a:cs typeface="Times New Roman" panose="02020603050405020304"/>
                      </a:endParaRPr>
                    </a:p>
                  </a:txBody>
                  <a:tcPr marL="0" marR="0" marT="0" marB="0">
                    <a:lnL w="9525">
                      <a:solidFill>
                        <a:srgbClr val="92C1E7"/>
                      </a:solidFill>
                      <a:prstDash val="solid"/>
                    </a:lnL>
                    <a:lnR w="9525">
                      <a:solidFill>
                        <a:srgbClr val="92C1E7"/>
                      </a:solidFill>
                      <a:prstDash val="solid"/>
                    </a:lnR>
                    <a:lnT w="9525">
                      <a:solidFill>
                        <a:srgbClr val="92C1E7"/>
                      </a:solidFill>
                      <a:prstDash val="solid"/>
                    </a:lnT>
                    <a:lnB w="9525">
                      <a:solidFill>
                        <a:srgbClr val="92C1E7"/>
                      </a:solidFill>
                      <a:prstDash val="solid"/>
                    </a:lnB>
                    <a:solidFill>
                      <a:srgbClr val="F1EAE1"/>
                    </a:solidFill>
                  </a:tcPr>
                </a:tc>
                <a:tc>
                  <a:txBody>
                    <a:bodyPr/>
                    <a:lstStyle/>
                    <a:p>
                      <a:pPr>
                        <a:lnSpc>
                          <a:spcPct val="100000"/>
                        </a:lnSpc>
                      </a:pPr>
                      <a:endParaRPr sz="700">
                        <a:latin typeface="Times New Roman" panose="02020603050405020304"/>
                        <a:cs typeface="Times New Roman" panose="02020603050405020304"/>
                      </a:endParaRPr>
                    </a:p>
                  </a:txBody>
                  <a:tcPr marL="0" marR="0" marT="0" marB="0">
                    <a:lnL w="9525">
                      <a:solidFill>
                        <a:srgbClr val="92C1E7"/>
                      </a:solidFill>
                      <a:prstDash val="solid"/>
                    </a:lnL>
                    <a:lnR w="9525">
                      <a:solidFill>
                        <a:srgbClr val="92C1E7"/>
                      </a:solidFill>
                      <a:prstDash val="solid"/>
                    </a:lnR>
                    <a:lnT w="9525">
                      <a:solidFill>
                        <a:srgbClr val="92C1E7"/>
                      </a:solidFill>
                      <a:prstDash val="solid"/>
                    </a:lnT>
                    <a:lnB w="9525">
                      <a:solidFill>
                        <a:srgbClr val="92C1E7"/>
                      </a:solidFill>
                      <a:prstDash val="solid"/>
                    </a:lnB>
                    <a:solidFill>
                      <a:srgbClr val="F1EAE1"/>
                    </a:solidFill>
                  </a:tcPr>
                </a:tc>
                <a:tc>
                  <a:txBody>
                    <a:bodyPr/>
                    <a:lstStyle/>
                    <a:p>
                      <a:pPr>
                        <a:lnSpc>
                          <a:spcPct val="100000"/>
                        </a:lnSpc>
                      </a:pPr>
                      <a:endParaRPr sz="700">
                        <a:latin typeface="Times New Roman" panose="02020603050405020304"/>
                        <a:cs typeface="Times New Roman" panose="02020603050405020304"/>
                      </a:endParaRPr>
                    </a:p>
                  </a:txBody>
                  <a:tcPr marL="0" marR="0" marT="0" marB="0">
                    <a:lnL w="9525">
                      <a:solidFill>
                        <a:srgbClr val="92C1E7"/>
                      </a:solidFill>
                      <a:prstDash val="solid"/>
                    </a:lnL>
                    <a:lnR w="9525">
                      <a:solidFill>
                        <a:srgbClr val="92C1E7"/>
                      </a:solidFill>
                      <a:prstDash val="solid"/>
                    </a:lnR>
                    <a:lnT w="9525">
                      <a:solidFill>
                        <a:srgbClr val="92C1E7"/>
                      </a:solidFill>
                      <a:prstDash val="solid"/>
                    </a:lnT>
                    <a:lnB w="9525">
                      <a:solidFill>
                        <a:srgbClr val="92C1E7"/>
                      </a:solidFill>
                      <a:prstDash val="solid"/>
                    </a:lnB>
                    <a:solidFill>
                      <a:srgbClr val="F1EAE1"/>
                    </a:solidFill>
                  </a:tcPr>
                </a:tc>
                <a:tc>
                  <a:txBody>
                    <a:bodyPr/>
                    <a:lstStyle/>
                    <a:p>
                      <a:pPr>
                        <a:lnSpc>
                          <a:spcPct val="100000"/>
                        </a:lnSpc>
                      </a:pPr>
                      <a:endParaRPr sz="700">
                        <a:latin typeface="Times New Roman" panose="02020603050405020304"/>
                        <a:cs typeface="Times New Roman" panose="02020603050405020304"/>
                      </a:endParaRPr>
                    </a:p>
                  </a:txBody>
                  <a:tcPr marL="0" marR="0" marT="0" marB="0">
                    <a:lnL w="9525">
                      <a:solidFill>
                        <a:srgbClr val="92C1E7"/>
                      </a:solidFill>
                      <a:prstDash val="solid"/>
                    </a:lnL>
                    <a:lnR w="9525">
                      <a:solidFill>
                        <a:srgbClr val="92C1E7"/>
                      </a:solidFill>
                      <a:prstDash val="solid"/>
                    </a:lnR>
                    <a:lnT w="9525">
                      <a:solidFill>
                        <a:srgbClr val="92C1E7"/>
                      </a:solidFill>
                      <a:prstDash val="solid"/>
                    </a:lnT>
                    <a:lnB w="9525">
                      <a:solidFill>
                        <a:srgbClr val="92C1E7"/>
                      </a:solidFill>
                      <a:prstDash val="solid"/>
                    </a:lnB>
                    <a:solidFill>
                      <a:srgbClr val="F1EAE1"/>
                    </a:solidFill>
                  </a:tcPr>
                </a:tc>
              </a:tr>
            </a:tbl>
          </a:graphicData>
        </a:graphic>
      </p:graphicFrame>
      <p:sp>
        <p:nvSpPr>
          <p:cNvPr id="7" name="object 7"/>
          <p:cNvSpPr txBox="1"/>
          <p:nvPr/>
        </p:nvSpPr>
        <p:spPr>
          <a:xfrm>
            <a:off x="409515" y="308012"/>
            <a:ext cx="3086735" cy="381635"/>
          </a:xfrm>
          <a:prstGeom prst="rect">
            <a:avLst/>
          </a:prstGeom>
        </p:spPr>
        <p:txBody>
          <a:bodyPr vert="horz" wrap="square" lIns="0" tIns="12700" rIns="0" bIns="0" rtlCol="0">
            <a:spAutoFit/>
          </a:bodyPr>
          <a:lstStyle/>
          <a:p>
            <a:pPr algn="ctr">
              <a:buSzPts val="2800"/>
            </a:pPr>
            <a:r>
              <a:rPr lang="en-US" sz="2400" b="1" dirty="0">
                <a:solidFill>
                  <a:schemeClr val="dk1"/>
                </a:solidFill>
                <a:latin typeface="Arial" panose="020B0604020202020204"/>
                <a:cs typeface="Arial" panose="020B0604020202020204"/>
              </a:rPr>
              <a:t>Analysis Summary:</a:t>
            </a:r>
          </a:p>
        </p:txBody>
      </p:sp>
      <p:sp>
        <p:nvSpPr>
          <p:cNvPr id="8" name="object 8"/>
          <p:cNvSpPr txBox="1"/>
          <p:nvPr/>
        </p:nvSpPr>
        <p:spPr>
          <a:xfrm>
            <a:off x="4397375" y="0"/>
            <a:ext cx="4127500" cy="1120140"/>
          </a:xfrm>
          <a:prstGeom prst="rect">
            <a:avLst/>
          </a:prstGeom>
        </p:spPr>
        <p:txBody>
          <a:bodyPr vert="horz" wrap="square" lIns="0" tIns="12700" rIns="0" bIns="0" rtlCol="0">
            <a:spAutoFit/>
          </a:bodyPr>
          <a:lstStyle/>
          <a:p>
            <a:pPr>
              <a:buSzPts val="2800"/>
            </a:pPr>
            <a:r>
              <a:rPr lang="en-US" sz="2400" b="1" dirty="0" smtClean="0">
                <a:solidFill>
                  <a:schemeClr val="dk1"/>
                </a:solidFill>
              </a:rPr>
              <a:t>D</a:t>
            </a:r>
            <a:r>
              <a:rPr lang="en-US" sz="2400" b="1" dirty="0" smtClean="0">
                <a:solidFill>
                  <a:schemeClr val="dk1"/>
                </a:solidFill>
                <a:latin typeface="Arial" panose="020B0604020202020204"/>
                <a:cs typeface="Arial" panose="020B0604020202020204"/>
              </a:rPr>
              <a:t>efined </a:t>
            </a:r>
            <a:r>
              <a:rPr lang="en-US" sz="2400" b="1" dirty="0">
                <a:solidFill>
                  <a:schemeClr val="dk1"/>
                </a:solidFill>
                <a:latin typeface="Arial" panose="020B0604020202020204"/>
                <a:cs typeface="Arial" panose="020B0604020202020204"/>
              </a:rPr>
              <a:t>some points </a:t>
            </a:r>
            <a:r>
              <a:rPr lang="en-US" sz="2400" b="1" dirty="0" smtClean="0">
                <a:solidFill>
                  <a:schemeClr val="dk1"/>
                </a:solidFill>
                <a:latin typeface="Arial" panose="020B0604020202020204"/>
                <a:cs typeface="Arial" panose="020B0604020202020204"/>
              </a:rPr>
              <a:t>which can  </a:t>
            </a:r>
            <a:r>
              <a:rPr lang="en-US" sz="2400" b="1" dirty="0">
                <a:solidFill>
                  <a:schemeClr val="dk1"/>
                </a:solidFill>
                <a:latin typeface="Arial" panose="020B0604020202020204"/>
                <a:cs typeface="Arial" panose="020B0604020202020204"/>
              </a:rPr>
              <a:t>help </a:t>
            </a:r>
            <a:r>
              <a:rPr lang="en-US" sz="2400" b="1" dirty="0" err="1">
                <a:solidFill>
                  <a:schemeClr val="dk1"/>
                </a:solidFill>
                <a:latin typeface="Arial" panose="020B0604020202020204"/>
                <a:cs typeface="Arial" panose="020B0604020202020204"/>
              </a:rPr>
              <a:t>airbnb</a:t>
            </a:r>
            <a:r>
              <a:rPr lang="en-US" sz="2400" b="1" dirty="0">
                <a:solidFill>
                  <a:schemeClr val="dk1"/>
                </a:solidFill>
                <a:latin typeface="Arial" panose="020B0604020202020204"/>
                <a:cs typeface="Arial" panose="020B0604020202020204"/>
              </a:rPr>
              <a:t> in their business:</a:t>
            </a:r>
          </a:p>
        </p:txBody>
      </p:sp>
      <p:sp>
        <p:nvSpPr>
          <p:cNvPr id="10" name="object 10"/>
          <p:cNvSpPr txBox="1"/>
          <p:nvPr/>
        </p:nvSpPr>
        <p:spPr>
          <a:xfrm>
            <a:off x="4477385" y="1296670"/>
            <a:ext cx="4464685" cy="3434080"/>
          </a:xfrm>
          <a:prstGeom prst="rect">
            <a:avLst/>
          </a:prstGeom>
        </p:spPr>
        <p:txBody>
          <a:bodyPr vert="horz" wrap="square" lIns="0" tIns="12700" rIns="0" bIns="0" rtlCol="0">
            <a:spAutoFit/>
          </a:bodyPr>
          <a:lstStyle/>
          <a:p>
            <a:pPr marL="209550" marR="5080" indent="-197485">
              <a:lnSpc>
                <a:spcPct val="150000"/>
              </a:lnSpc>
              <a:spcBef>
                <a:spcPts val="1000"/>
              </a:spcBef>
              <a:buChar char="●"/>
              <a:tabLst>
                <a:tab pos="210185" algn="l"/>
              </a:tabLst>
            </a:pPr>
            <a:r>
              <a:rPr lang="en-US" b="1" dirty="0">
                <a:latin typeface="Arial" panose="020B0604020202020204"/>
                <a:cs typeface="Arial" panose="020B0604020202020204"/>
              </a:rPr>
              <a:t>Top most place in </a:t>
            </a:r>
            <a:r>
              <a:rPr lang="en-US" b="1" dirty="0" err="1">
                <a:latin typeface="Arial" panose="020B0604020202020204"/>
                <a:cs typeface="Arial" panose="020B0604020202020204"/>
              </a:rPr>
              <a:t>nighbourhood</a:t>
            </a:r>
            <a:r>
              <a:rPr lang="en-US" b="1" dirty="0">
                <a:latin typeface="Arial" panose="020B0604020202020204"/>
                <a:cs typeface="Arial" panose="020B0604020202020204"/>
              </a:rPr>
              <a:t> is </a:t>
            </a:r>
            <a:r>
              <a:rPr lang="en-US" b="1" dirty="0" err="1">
                <a:latin typeface="Arial" panose="020B0604020202020204"/>
                <a:cs typeface="Arial" panose="020B0604020202020204"/>
              </a:rPr>
              <a:t>williamsburg</a:t>
            </a:r>
            <a:r>
              <a:rPr lang="en-US" b="1" dirty="0">
                <a:latin typeface="Arial" panose="020B0604020202020204"/>
                <a:cs typeface="Arial" panose="020B0604020202020204"/>
              </a:rPr>
              <a:t> and Bedford.</a:t>
            </a:r>
          </a:p>
          <a:p>
            <a:pPr marL="209550" marR="5080" indent="-197485">
              <a:lnSpc>
                <a:spcPct val="150000"/>
              </a:lnSpc>
              <a:spcBef>
                <a:spcPts val="1000"/>
              </a:spcBef>
              <a:buChar char="●"/>
              <a:tabLst>
                <a:tab pos="210185" algn="l"/>
              </a:tabLst>
            </a:pPr>
            <a:r>
              <a:rPr lang="en-US" b="1" dirty="0">
                <a:latin typeface="Arial" panose="020B0604020202020204"/>
                <a:cs typeface="Arial" panose="020B0604020202020204"/>
              </a:rPr>
              <a:t>Top rated host as per number of reviews are Dona and </a:t>
            </a:r>
            <a:r>
              <a:rPr lang="en-US" b="1" dirty="0" err="1">
                <a:latin typeface="Arial" panose="020B0604020202020204"/>
                <a:cs typeface="Arial" panose="020B0604020202020204"/>
              </a:rPr>
              <a:t>jj</a:t>
            </a:r>
            <a:r>
              <a:rPr lang="en-US" b="1" dirty="0">
                <a:latin typeface="Arial" panose="020B0604020202020204"/>
                <a:cs typeface="Arial" panose="020B0604020202020204"/>
              </a:rPr>
              <a:t>.</a:t>
            </a:r>
          </a:p>
          <a:p>
            <a:pPr marL="209550" marR="5080" indent="-197485">
              <a:lnSpc>
                <a:spcPct val="150000"/>
              </a:lnSpc>
              <a:spcBef>
                <a:spcPts val="1000"/>
              </a:spcBef>
              <a:buChar char="●"/>
              <a:tabLst>
                <a:tab pos="210185" algn="l"/>
              </a:tabLst>
            </a:pPr>
            <a:r>
              <a:rPr lang="en-US" b="1" dirty="0">
                <a:latin typeface="Arial" panose="020B0604020202020204"/>
                <a:cs typeface="Arial" panose="020B0604020202020204"/>
              </a:rPr>
              <a:t>The </a:t>
            </a:r>
            <a:r>
              <a:rPr lang="en-US" b="1" dirty="0" err="1">
                <a:latin typeface="Arial" panose="020B0604020202020204"/>
                <a:cs typeface="Arial" panose="020B0604020202020204"/>
              </a:rPr>
              <a:t>avability</a:t>
            </a:r>
            <a:r>
              <a:rPr lang="en-US" b="1" dirty="0">
                <a:latin typeface="Arial" panose="020B0604020202020204"/>
                <a:cs typeface="Arial" panose="020B0604020202020204"/>
              </a:rPr>
              <a:t> of rooms in a year is highest in Queens Island and lowest in Brooklyn.</a:t>
            </a:r>
          </a:p>
          <a:p>
            <a:pPr marL="209550" marR="5080" indent="-197485">
              <a:lnSpc>
                <a:spcPct val="150000"/>
              </a:lnSpc>
              <a:spcBef>
                <a:spcPts val="1000"/>
              </a:spcBef>
              <a:buChar char="●"/>
              <a:tabLst>
                <a:tab pos="210185" algn="l"/>
              </a:tabLst>
            </a:pPr>
            <a:r>
              <a:rPr lang="en-US" b="1" dirty="0">
                <a:latin typeface="Arial" panose="020B0604020202020204"/>
                <a:cs typeface="Arial" panose="020B0604020202020204"/>
              </a:rPr>
              <a:t>So it is a great opportunity to increase some Entire apartment in Brooklyn.</a:t>
            </a:r>
          </a:p>
          <a:p>
            <a:pPr marL="209550" marR="5080" indent="-197485">
              <a:lnSpc>
                <a:spcPct val="150000"/>
              </a:lnSpc>
              <a:spcBef>
                <a:spcPts val="1000"/>
              </a:spcBef>
              <a:buChar char="●"/>
              <a:tabLst>
                <a:tab pos="210185" algn="l"/>
              </a:tabLst>
            </a:pPr>
            <a:endParaRPr lang="en-US" b="1" dirty="0">
              <a:latin typeface="Arial" panose="020B0604020202020204"/>
              <a:cs typeface="Arial" panose="020B0604020202020204"/>
            </a:endParaRPr>
          </a:p>
        </p:txBody>
      </p:sp>
      <p:pic>
        <p:nvPicPr>
          <p:cNvPr id="104" name="Picture 103"/>
          <p:cNvPicPr/>
          <p:nvPr/>
        </p:nvPicPr>
        <p:blipFill>
          <a:blip r:embed="rId3"/>
          <a:stretch>
            <a:fillRect/>
          </a:stretch>
        </p:blipFill>
        <p:spPr>
          <a:xfrm>
            <a:off x="409575" y="871220"/>
            <a:ext cx="3723005" cy="4097020"/>
          </a:xfrm>
          <a:prstGeom prst="rect">
            <a:avLst/>
          </a:prstGeom>
          <a:noFill/>
          <a:ln w="9525">
            <a:noFill/>
          </a:ln>
        </p:spPr>
      </p:pic>
      <p:pic>
        <p:nvPicPr>
          <p:cNvPr id="11" name="~PP318.WAV">
            <a:hlinkClick r:id="" action="ppaction://media"/>
          </p:cNvPr>
          <p:cNvPicPr>
            <a:picLocks noRot="1" noChangeAspect="1"/>
          </p:cNvPicPr>
          <p:nvPr>
            <a:wavAudioFile r:embed="rId1" name="~PP318.WAV"/>
          </p:nvPr>
        </p:nvPicPr>
        <p:blipFill>
          <a:blip r:embed="rId4"/>
          <a:stretch>
            <a:fillRect/>
          </a:stretch>
        </p:blipFill>
        <p:spPr>
          <a:xfrm>
            <a:off x="8729663" y="4729163"/>
            <a:ext cx="244475" cy="24447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11"/>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11785" y="796636"/>
            <a:ext cx="8441055" cy="4159539"/>
          </a:xfrm>
        </p:spPr>
        <p:txBody>
          <a:bodyPr/>
          <a:lstStyle/>
          <a:p>
            <a:r>
              <a:rPr lang="en-US" sz="2800" dirty="0"/>
              <a:t>                        </a:t>
            </a:r>
          </a:p>
        </p:txBody>
      </p:sp>
      <p:sp>
        <p:nvSpPr>
          <p:cNvPr id="1026" name="AutoShape 2" descr="data:image/png;base64,iVBORw0KGgoAAAANSUhEUgAAAmgAAAFoCAYAAADjBwfUAAAABHNCSVQICAgIfAhkiAAAAAlwSFlzAAALEgAACxIB0t1+/AAAADh0RVh0U29mdHdhcmUAbWF0cGxvdGxpYiB2ZXJzaW9uMy4yLjIsIGh0dHA6Ly9tYXRwbG90bGliLm9yZy+WH4yJAAAf5klEQVR4nO3df1DUdeLH8dfucrKpZwj+IinNGg3jLkrS64dZ4IV5iFpdMGhaXN5dTaWlKdUcVDrOgZyXmWXdONfkeXp1nZrUiYnVeGWZV87FYWmkJie/BD1QbxF3398//LKjpmi70L5hn48ZZmTf+9l9g583++Sz+2EdxhgjAAAAWMMZ6gkAAADgVAQaAACAZQg0AAAAyxBoAAAAliHQAAAALBMR6gm0JY/Ho9LSUvXu3VsulyvU0wEAADgrr9er2tpaJSQkyO12nzLWqQKttLRUkyZNCvU0AAAAztuKFSuUlJR0ymWdKtB69+4t6cQX2q9fvxDPBgAA4Oyqqqo0adIkf7+crFMFWsvTmv369VNcXFyIZwMAAHBuZ3pZFicJAAAAWIZAAwAAsAyBBgAAYBkCDQAAwDIEGgAAgGUINAAAAMsQaAAAAJYh0AAAACxDoAEAAFiGQAMAALAMgQYAAGAZAg0AAMAyBBoAAIBlCLQAeDyhngHOhP8XAEBnERHqCXREbrfkcIR6FjidMaGeAQAAbYMjaAAAAJYh0AAAACxDoAEAAFiGQAMAALAMgQYAAGAZAg0AAMAyBBoAAIBlCDQAAADLEGgAAACWIdAAAAAsQ6ABAABYhkADAACwDIEGAABgGQINAADAMgQaAACAZQg0AAAAyxBoAAAAliHQAAAALEOgAQAAWIZAAwAAsAyBBgAAYBkCDQAAwDLnFWj5+flKTk7WkCFDtHPnTknSwYMHNW3aNKWmpmrcuHF68MEHVV9f799m+/btSk9PV2pqqrKzs1VXVxf0GAAAQDg4r0BLSUnRihUr1L9/f/9lDodD9913n4qLi7Vu3TpdfPHFKiwslCT5fD499thjys3NVXFxsZKSkoIeAwAACBfnFWhJSUmKjY095bKoqCiNGDHC/3liYqL2798vSSotLVVkZKSSkpIkSZmZmVq/fn1QYwAAAOGiTV6D5vP5tHLlSiUnJ0uSKisrddFFF/nHo6Oj5fP5dOjQoYDHAAAAwkWbBNrcuXPVtWtXTZ48uS1uDgAAIKxFBHsD+fn52rt3r5YuXSqn80TvxcbG+p/ulKT6+no5nU5FRUUFPAYAABAugjqCtnDhQpWWlmrJkiXq0qWL//KEhAR5PB5t27ZNkrRq1SqNGTMmqDEAAIBwcV5H0ObNm6cNGzbowIEDuvfeexUVFaVnn31WL730kgYOHKjMzExJUlxcnJYsWSKn06mCggLl5eWpqalJ/fv314IFCyQp4DEAAIBw4TDGmFBPoq1UVFQoJSVFJSUliouLa9f7cjja9eYRgM6zJwMAwkFr3cI7CQAAAFiGQAMAALAMgQYAAGAZAg0AAMAyBBoAAIBlCDQAAADLEGgAAACWIdAAAAAsQ6ABAABYhkADAACwDIEGAABgGQINAADAMgQaAACAZQg0AAAAyxBoAAAAliHQAAAALEOgAQAAWIZAAwAAsAyBBgAAYBkCDQAAwDIEGgAAgGUINAAAAMsQaAAAAJYh0AAAACxDoAEAAFiGQAMAALAMgQYAAGAZAg0AAMAyBBoAAIBlCDQAAADLEGgAAACWIdAAAAAsQ6ABAABYhkADAACwDIEGAABgGQINAADAMgQaAACAZQg0AAAAy5wz0PLz85WcnKwhQ4Zo586d/st3796tjIwMpaamKiMjQ3v27GnXMQAAgHBxzkBLSUnRihUr1L9//1Muz8vLU1ZWloqLi5WVlaXc3Nx2HQPQ8Xg8oZ4BTsf/CdAxnDPQkpKSFBsbe8pldXV1KisrU1pamiQpLS1NZWVlqq+vb5cxAB2T2y05HHzY9OF2h3qvAHA+IgLZqLKyUn379pXL5ZIkuVwu9enTR5WVlTLGtPlYdHR0W3ytAAAAHQInCQAAAFgmoCNosbGxqq6ultfrlcvlktfrVU1NjWJjY2WMafMxAACAcBLQEbSYmBjFx8erqKhIklRUVKT4+HhFR0e3yxgAAEA4cRhjTGtXmDdvnjZs2KADBw6oZ8+eioqK0ltvvaXy8nLl5OSooaFBPXr0UH5+vgYNGiRJ7TJ2PioqKpSSkqKSkhLFxcUF+j05Lw5Hu948AtD6noxQYa3YhXUC2KO1bjlnoHUkBFp46zx7cufCWrEL6wSwR2vdwkkCAAAAliHQAAAALEOgAQAAWIZAAwAAsAyBBgAAYJmA/lBtuPN4OBPKRh4P7zMIAOgcCLQAtLwBNOxCNAMAOgue4gQAALAMgQYAAGAZAg0AAMAyBBoAAIBlCDQAAADLEGgAAACWIdAAAAAsQ6ABAABYhkADAACwDIEGAABgGQINAADAMgQaAACAZQg0AAAAyxBoAAAAliHQAAAALEOgAQAAWIZAAwAAsAyBBgAAYBkCDQAAwDIEGgAAgGUINAAAAMsQaAAAAJYh0AAAACxDoAEAAFiGQAMAALAMgQYAAGAZAg0AAMAyBBoAAIBlCDQAAADLEGgAAACWIdAAAAAsE3Sgvfvuu5owYYLGjx+v9PR0bdiwQZK0e/duZWRkKDU1VRkZGdqzZ49/m0DHAAAAwkFQgWaM0ezZs1VQUKC1a9eqoKBAc+bMkc/nU15enrKyslRcXKysrCzl5ub6twt0DAAAIBwEfQTN6XSqsbFRktTY2Kg+ffro4MGDKisrU1pamiQpLS1NZWVlqq+vV11dXUBjAAAA4SIimI0dDoeeffZZPfDAA+ratauOHDmil19+WZWVlerbt69cLpckyeVyqU+fPqqsrJQxJqCx6OjoIL9UAACAjiGoQDt+/LheeuklvfDCCxo2bJj++c9/asaMGSooKGir+QHowDweyZhQzwIn83gktzvUswBwLkEF2o4dO1RTU6Nhw4ZJkoYNG6YLLrhAkZGRqq6ultfrlcvlktfrVU1NjWJjY2WMCWgMQMfjdksOR6hngZMRzEDHENRr0Pr166eqqip9/fXXkqTy8nLV1dVpwIABio+PV1FRkSSpqKhI8fHxio6OVkxMTEBjAAAA4cJhTHC/T7355pv6wx/+IMf//5r88MMPa/To0SovL1dOTo4aGhrUo0cP5efna9CgQZIU8Ni5VFRUKCUlRSUlJYqLiwvmyzonjgrYhyMDdmKt2IV1AtijtW4JOtBsQqCFt86zJ3curBW7sE4Ae7TWLbyTAAAAgGUINAAAAMsQaAAAAJYh0AAAACxDoAEAAFiGQAMAALAMgQYAAGAZAg0AAMAyBBoAAIBlCDQAAADLEGgAAACWIdAAAAAsQ6ABAABYhkADAACwDIEGAABgGQINAADAMgQaAACAZQg0AAAAyxBoAAAAliHQAAAALEOgAQAAWIZAAwAAsAyBBgAAYBkCDQAAwDIEGgAAgGUINAAAAMsQaAAAAJYh0AAAACxDoAEAAFiGQAMAALAMgQYAAGAZAg0AAMAyBBoAAIBlCDQAAADLEGgAAACWIdAAAAAsQ6ABAABYhkADAACwTNCB1tTUpLy8PN16660aN26cfvOb30iSdu/erYyMDKWmpiojI0N79uzxbxPoGAAAQDgIOtAWLFigyMhIFRcXa926dZo+fbokKS8vT1lZWSouLlZWVpZyc3P92wQ6BgAAEA6CCrQjR45ozZo1mj59uhwOhySpV69eqqurU1lZmdLS0iRJaWlpKisrU319fcBjAAAA4SIimI337dunqKgoPf/88/r444/VrVs3TZ8+XW63W3379pXL5ZIkuVwu9enTR5WVlTLGBDQWHR0d5JcKAADQMQR1BM3r9Wrfvn0aOnSo/va3v2nWrFl66KGHdPTo0baaHwAAQNgJ6ghabGysIiIi/E9JXnXVVerZs6fcbreqq6vl9Xrlcrnk9XpVU1Oj2NhYGWMCGgMAAAgXQR1Bi46O1ogRI/TBBx9IOnEGZl1dnQYOHKj4+HgVFRVJkoqKihQfH6/o6GjFxMQENAYAABAuHMYYE8wN7Nu3T0888YQOHTqkiIgIzZgxQ6NGjVJ5eblycnLU0NCgHj16KD8/X4MGDZKkgMfOpaKiQikpKSopKVFcXFwwX9Y5/f85EbBIcHsy2gtrxS6sE8AerXVL0IFmEwItvHWePblzYa3YhXUC2KO1buGdBAAAACxDoAEAAFiGQAMAALAMgQYAAGAZAg0AAMAyBBoAAIBlCDQAAADLEGgAAACWIdAAAAAsQ6ABAABYhkADAACwDIEGAABgGQINAADAMgQaAACAZQg0AAAAyxBoAAAAliHQAAAALEOgAQAAWIZAAwAAsAyBBgAAYBkCDQAAwDIEGgAAgGUINAAAAMsQaAAAAJYh0AAAACxDoAEAAFiGQAMAALAMgQYAAGAZAg0AAMAyBBoAAIBlCDQAAADLEGgAAACWIdAAAAAsQ6ABAABYhkADAACwDIEGAABgGQINAADAMgQaAACAZdos0J5//nkNGTJEO3fulCRt375d6enpSk1NVXZ2turq6vzXDXQMAAAgHLRJoP373//W9u3b1b9/f0mSz+fTY489ptzcXBUXFyspKUmFhYVBjQEAAISLoAPt2LFjeuaZZ/TUU0/5LystLVVkZKSSkpIkSZmZmVq/fn1QYwAAAOEi6EBbtGiR0tPTFRcX57+ssrJSF110kf/z6Oho+Xw+HTp0KOAxAACAcBFUoH322WcqLS1VVlZWW80HAAAg7EUEs/Enn3yi8vJypaSkSJKqqqr0i1/8Qnfffbf279/vv159fb2cTqeioqIUGxsb0BgAAEC4COoI2i9/+Uv94x//0KZNm7Rp0yb169dPy5Yt03333SePx6Nt27ZJklatWqUxY8ZIkhISEgIaAwAACBdBHUE7G6fTqYKCAuXl5ampqUn9+/fXggULghoDAAAIFw5jjAn1JNpKRUWFUlJSVFJScspJC+3B4WjXm0cAOs+e3LmwVuzCOgHs0Vq38E4CAAAAliHQAAAALEOgAQAAWIZAAwAAsAyBBgAAYBkCDQAAwDIEGgAAgGUINAAAAMsQaAAAAJYh0AAAACzTLu/FCQCS5PHw1kK28XgktzvUswBwLgQagHbjdvNenLYhmIGOgac4AQAALEOgAQAAWIZAAwAAsAyBBgAAYBkCDQAAwDIEGgAAgGUINAAAAMsQaAAAAJYh0AAAACxDoAEAAFiGQAMAALAMgQYAAGAZAg0AAMAyBBoAAIBlCDQAAADLEGgAAACWIdAAAAAsQ6ABAABYhkADAACwDIEGAABgGQINAADAMgQaAACAZQg0AAAAyxBoAAAAliHQAAAALEOgAQAAWCaoQDt48KCmTZum1NRUjRs3Tg8++KDq6+slSdu3b1d6erpSU1OVnZ2turo6/3aBjgEAAISDoALN4XDovvvuU3FxsdatW6eLL75YhYWF8vl8euyxx5Sbm6vi4mIlJSWpsLBQkgIeAwAACBdBBVpUVJRGjBjh/zwxMVH79+9XaWmpIiMjlZSUJEnKzMzU+vXrJSngMZt4PJIxfNj24fGEes8AAKBtRLTVDfl8Pq1cuVLJycmqrKzURRdd5B+Ljo6Wz+fToUOHAh6Liopqq6kGze2WHI5QzwKnMybUMwAAoG202UkCc+fOVdeuXTV58uS2ukkAAICw1CZH0PLz87V3714tXbpUTqdTsbGx2r9/v3+8vr5eTqdTUVFRAY8BAACEi6CPoC1cuFClpaVasmSJunTpIklKSEiQx+PRtm3bJEmrVq3SmDFjghoDAAAIF0EdQdu1a5deeuklDRw4UJmZmZKkuLg4LVmyRAUFBcrLy1NTU5P69++vBQsWSJKcTmdAYwAAAOHCYUzneWl1RUWFUlJSVFJSori4uHa9L04SsE/n2ZM7F9aKXVgngD1a6xbeSQAAAMAyBBoAAIBlCDQAAADLEGgAAACWIdAAAAAsQ6ABAABYhkADAACwDIEGAABgGQINAADAMgQaAACAZQg0AAAAyxBoAAAAliHQAAAALEOgAQAAWIZAAwAAsAyBBgAAYBkCDQAAwDIEGgAAgGUINAAAAMsQaAAAAJYh0AAAACxDoAEAAFiGQAMAALAMgQYAAGAZAg0AAMAyBBoAAIBlCDQAAADLRIR6AgA6L49HMibUs8DJPB7J7Q71LACcC4EGoN243ZLDEepZ4GQEM9Ax8BQnAACAZQg0AAAAyxBoAACEmMcT6hngdKH+P+E1aAAAhBiv17RPqF+vSaAFgDPT7MTZaQA6Kh5X7BPqxxQCLQD8pmMnfrgB6Kh4XLFPqB9TeA0aAACAZQg0AAAAyxBoAAAAlrHyNWi7d+9WTk6ODh06pKioKOXn52vgwIGhnpYfL+a0U6hf0IlvY63Yh3ViJ9aKfUK9VqwMtLy8PGVlZWn8+PFau3atcnNz9eqrr4Z6Wn68mNNO/HCzD2vFPqwTO7FW7BPqtWLdU5x1dXUqKytTWlqaJCktLU1lZWWqr68P8cwAAAC+H9YdQausrFTfvn3lcrkkSS6XS3369FFlZaWio6Nb3dbr9UqSqqqq2n2eEdZ951BREeoZ4ExYK3ZhndipqUnaty/Us8DJysulyMj2vY+WXmnpl5N1qh+dtbW1kqRJkya1+30NGtTud4HvKCUl1DPAmbBW7MI6AexTW1urAQMGnHKZdYEWGxur6upqeb1euVwueb1e1dTUKDY29pzbJiQkaMWKFerdu7f/CBwAAICNvF6vamtrlZCQ8K0x6wItJiZG8fHxKioq0vjx41VUVKT4+PhzPr0pSW63W0lJSd/DLAEAAIJ3+pGzFg5jQn2ewreVl5crJydHDQ0N6tGjh/Lz8zWI50kAAECYsDLQAAAAwpl1f2YDAAAg3BFoAAAAliHQAAAALEOgAQAAWIZAAwAAsAyB1saSk5M1ZswYjR8/3v9RcR7vrbJ48WIdO3bM//miRYv09ttvBz2fu+++W++++27QtxOMe+65Rzt37gx4+1deeUV1dXVtOCN0FC3rKT09XWlpaXrrrbfOet3x48fL4/EEfF8bN27Uv/71r4C3B0Lp73//uyZMmKDx48drzJgxmjlzpn9syJAhOnLkyPc6n1DcZ2dj3R+q7Qyee+45DR48+Dtt8/zzzys7O1tdunSRJE2fPv2M1/P5fHI4HHI4HEHP8/vQ0NCg6urq7/z9ONmrr76q66+/XjExMW04M3QULeuprKxMmZmZuu666075w9XHjx9XRESE1q5dG9T9bNy4UQkJCfrxj38c1O20zAf4vtTU1Ojpp5/W6tWrFRsbK2OMduzY0ab30fLuPm2poz2efd/4KfI9GjJkiB555BG98847OnTokGbPnq3U1FQ9/fTTkqTMzEw5nU4tX75c8+fPV0JCgiZPnqzFixdr165dOnz4sPbv36+//OUv2r59u1588UUdO3ZMP/jBD/T4448rMTHxjPe7detWvfzyy6qpqdFtt92mWbNmSZL27t2r3Nxc1dfXKyIiQo888ohuuukm/1xnzJihjRs36tChQ5o3b54+/PBDbd68WcePH9eiRYt02WWXSZJWr16tP//5z/J6verevbueeuop/x8Wfu+99zRq1ChJ0rp16/Tqq6+qublZkjRnzhxdd911kk4cKRk7dqw+/PBDNTY2aurUqZo8ebJefPFF1dTU6OGHH1ZkZKR+97vf6fLLL2+n/yHYbOjQoerWrZsqKipUUFAgl8ul3bt368iRI1q7dq2GDBmiTz/9VBs3btSGDRu0ZMkSSSeC6eabb9bKlSt19OhRPf300/rf//6npqYm3XXXXbrnnnu0efNmbdq0SR9++KFef/113XvvvZowYUKr+/bJWvbfjz76SIMHD9aTTz6pefPm6fPPP5d04ujetGnTJLXdugNaHDhwQBEREYqKipIkORwODR069JTrLF++/FuPPZI0c+ZM7d69W83Nzbrkkks0f/58XXjhhfr44481b948JSQkqKysTDNmzNCAAQM0f/58HTx4UM3NzZo6daruuOMOSdKGDRu0cOFCRUZG6tZbbz3rXM/0ePbuu+9q2bJlkqRLLrlEzzzzjGJiYuT1elVYWKjNmzdLkkaOHKlZs2bJ5XIpJydHXbp00Z49e7Rv3z799Kc/1S233KLFixerqqpKU6dO1dSpU9v8e/29MmhTt9xyi0lNTTXp6ekmPT3dTJw40T82ePBgs3z5cmOMMdu2bTM33njjKWOHDx/2fz5nzhz/dZ977jkzatQoU1dXZ4wxZu/eveauu+4yjY2Nxhhjdu7caUaNGnXG+UyePNlMnz7deL1e09DQYIYPH252795tjDHmzjvvNK+99poxxphdu3aZ4cOH++9j8ODB5k9/+pMxxpi3337bJCYmmk2bNhljjHn55ZfNzJkzjTHGfPLJJ2batGmmqanJGGPMe++9ZzIyMvz3/9BDD5mtW7caY4ypr683Pp/PGGNMeXm5GTly5Cnft5ycHGOMMbW1teaGG24wO3bs8I99+eWXrX7f0Tmd/H+/ZcsWc/XVV5v//ve/Zs6cOWbixInmyJEj/uu2rKGjR4+esi+XlJSYu+++2xhjTGNjo39fPXz4sLntttvMV199ZYw5dc0Zc+59+/R55uXl+T8vKCgws2fPNj6fzzQ2NpqxY8ea9957zxjTNusOOJnX6zX333+/GT58uHnooYfMH//4R1NfX+8fb+2xp2XfM8aYhQsXmgULFhhjjPnoo4/MFVdcYT799FNjjDHNzc1m4sSJ/vXS2Nhobr31VvPVV1+Z2tpaM3z4cFNeXm6MObGvnv6Y1uL0x7Mvv/zS3HDDDaa6utoYY8zvf/97M336dGOMMStWrDBTp041TU1NpqmpyUyZMsWsWLHCGHNivWZmZpqmpiZz9OhR85Of/MTk5OQYr9drqqqqTGJi4hnvvyPhCFo7aO0pzrFjx0qSEhMTVVNTo6amJkVGRp7zNm+66Sb/0zqbN2/WN998o0mTJvnHjx8/rgMHDqhXr17f2nbMmDFyOp364Q9/qMsuu0zffPONevXqpR07dvh/+7n88ssVHx+v7du3Kzk5WZJ02223SZKuvPJKSdItt9wi6cSb0r/zzjuSpE2bNumLL77Qz3/+c0mSMUYNDQ2SpGPHjqm0tFTXXHONJGnfvn2aOXOmqqurFRERoQMHDqi2tla9e/eWJN15552SpF69eunmm2/W1q1bdcUVV5zze4POreXoaffu3bV48WL16NFD0on9umvXrt+6/gUXXKDRo0erqKhIU6ZM0erVq3X77bdLkjwej5566il9+eWXcjgcqqmp0RdffHHGo1Kt7dtnMmHCBP+/t2zZoieeeEIOh0Pdu3fXz372M23ZskXDhg1rk3UHnMzpdOqFF17Qzp079cknn2jjxo1atmyZ1q1b5z+qdrbHnrVr12rdunVqbm7W0aNHNXDgQP/tDhgwQFdffbUkac+ePSovL9ejjz7qH29ubtbXX38tp9OpoUOH+o8uZ2RkqLCw8KzzPfnx7OOPP9aoUaPUp08fSSeeSRo/frykE+to4sSJ/pf+3H777dq4caOysrIkSaNHj/aPXXrppRo1apScTqf69u2rHj16qKqqqkMfcSbQvmctMdbyXP7x48fPK9C6det2yucjR45UQUHBd7rPlvv1er3faTun0+lfBC2fHz9+XNKJB6077rjjjK+Z27Jli4YPH+7/Wh999FHl5ORo9OjR8vl8uuqqq9TU1HRec0H4OtsvPGeKsxYTJ07U/PnzNW7cOG3dutW/VhYuXKjevXvrt7/9rSIiIpSdnX3WfbC1fftMWpvPd3E+6w44k8GDB2vw4MGaNGmSxo4dq61bt/qfbjzTY8/nn3+ulStXatWqVYqOjta6dev02muv+W/v5H3aGKOePXue8bWeJSUl32mepz+eBer0x7ZAH+tsxVmclujWrZsOHz58Xte94YYbtHnzZu3atct/2Xc9+6x79+6Kj4/X6tWrJZ14g/ovvvjirK9jO5vk5GStXbtWVVVVkk68kLS0tFTSiUWbkpLiv25jY6Pi4uIkSW+88cYpZ61K8s+lvr5e77//vkaMGCHpxPemsbHxO80L4S0pKUmHDx/WwoULNXr0aF1wwQWSTuyD/fr1U0REhHbu3Klt27b5t+nevfsp+1lr+/a5XHfddXrjjTdkjNHhw4f19ttv6/rrr2+zdQecrLq6Wp999pn/86qqKtXX1/t/3p5NQ0ODunfvrqioKB07dkxvvPHGWa976aWXyu12a82aNf7LysvLdfjwYSUmJqqsrEx79uyRJL3++uvnPfcRI0bo/fffV21trSTptdde0/XXXy/pxDpas2aNmpub1dzcrDVr1vjHwgFH0NpBy1MyLebNm6cf/ehHrW6TnZ2tKVOmyO12a/ny5a1ed+DAgVqwYIGefPJJeTweNTc365prrvnOZ58VFhYqNzdXr7zyiiIiIlRQUHDK2XHn49prr9WMGTN0//33y+v1qrm5WWPGjNGVV16pDz74QDk5Of7rPv7443rggQd04YUXauTIkf5D7y169uyp22+/XY2NjfrVr36lIUOGSJKmTJmiJ554Qm63m5MEcN4mTJigRYsWacWKFf7L7r//fs2ePVt//etfdemll+raa6/1j6Wnp+vxxx/X+vXr/ScJnGnfTkhIOOd9P/DAA5o7d67GjRvnv+2WEwHaYt0BJzt+/LgWL16s//znP3K73fL5fJoxY8a3ThQ43ciRI/Xmm28qNTVVPXv2VFJSkv/EltNFRERo6dKlmj9/vpYtWyafz6eYmBg9++yziomJ0dy5c/XrX/9abre71ZMETjd48GDNmjVL2dnZkqSLL75YzzzzjKQTT5V+8803mjhxoiTpxhtv1F133XXet93ROYwxJtSTQOezfft2LV26VEuXLj2v6ycnJ2vp0qVB/TkOAAA6C57iRLtITEw87zgDAACn4ggaAACAZTiCBgAAYBkCDQAAwDIEGgAAgGUINAAAAMsQaAAAAJYh0AAAACzzf5w5z0UV1RbXAAAAAElFTkSuQmCC"/>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28" name="AutoShape 4" descr="data:image/png;base64,iVBORw0KGgoAAAANSUhEUgAAAmgAAAFoCAYAAADjBwfUAAAABHNCSVQICAgIfAhkiAAAAAlwSFlzAAALEgAACxIB0t1+/AAAADh0RVh0U29mdHdhcmUAbWF0cGxvdGxpYiB2ZXJzaW9uMy4yLjIsIGh0dHA6Ly9tYXRwbG90bGliLm9yZy+WH4yJAAAf5klEQVR4nO3df1DUdeLH8dfucrKpZwj+IinNGg3jLkrS64dZ4IV5iFpdMGhaXN5dTaWlKdUcVDrOgZyXmWXdONfkeXp1nZrUiYnVeGWZV87FYWmkJie/BD1QbxF3398//LKjpmi70L5hn48ZZmTf+9l9g583++Sz+2EdxhgjAAAAWMMZ6gkAAADgVAQaAACAZQg0AAAAyxBoAAAAliHQAAAALBMR6gm0JY/Ho9LSUvXu3VsulyvU0wEAADgrr9er2tpaJSQkyO12nzLWqQKttLRUkyZNCvU0AAAAztuKFSuUlJR0ymWdKtB69+4t6cQX2q9fvxDPBgAA4Oyqqqo0adIkf7+crFMFWsvTmv369VNcXFyIZwMAAHBuZ3pZFicJAAAAWIZAAwAAsAyBBgAAYBkCDQAAwDIEGgAAgGUINAAAAMsQaAAAAJYh0AAAACxDoAEAAFiGQAMAALAMgQYAAGAZAg0AAMAyBBoAAIBlCLQAeDyhngHOhP8XAEBnERHqCXREbrfkcIR6FjidMaGeAQAAbYMjaAAAAJYh0AAAACxDoAEAAFiGQAMAALAMgQYAAGAZAg0AAMAyBBoAAIBlCDQAAADLEGgAAACWIdAAAAAsQ6ABAABYhkADAACwDIEGAABgGQINAADAMgQaAACAZQg0AAAAyxBoAAAAliHQAAAALEOgAQAAWIZAAwAAsAyBBgAAYBkCDQAAwDLnFWj5+flKTk7WkCFDtHPnTknSwYMHNW3aNKWmpmrcuHF68MEHVV9f799m+/btSk9PV2pqqrKzs1VXVxf0GAAAQDg4r0BLSUnRihUr1L9/f/9lDodD9913n4qLi7Vu3TpdfPHFKiwslCT5fD499thjys3NVXFxsZKSkoIeAwAACBfnFWhJSUmKjY095bKoqCiNGDHC/3liYqL2798vSSotLVVkZKSSkpIkSZmZmVq/fn1QYwAAAOGiTV6D5vP5tHLlSiUnJ0uSKisrddFFF/nHo6Oj5fP5dOjQoYDHAAAAwkWbBNrcuXPVtWtXTZ48uS1uDgAAIKxFBHsD+fn52rt3r5YuXSqn80TvxcbG+p/ulKT6+no5nU5FRUUFPAYAABAugjqCtnDhQpWWlmrJkiXq0qWL//KEhAR5PB5t27ZNkrRq1SqNGTMmqDEAAIBwcV5H0ObNm6cNGzbowIEDuvfeexUVFaVnn31WL730kgYOHKjMzExJUlxcnJYsWSKn06mCggLl5eWpqalJ/fv314IFCyQp4DEAAIBw4TDGmFBPoq1UVFQoJSVFJSUliouLa9f7cjja9eYRgM6zJwMAwkFr3cI7CQAAAFiGQAMAALAMgQYAAGAZAg0AAMAyBBoAAIBlCDQAAADLEGgAAACWIdAAAAAsQ6ABAABYhkADAACwDIEGAABgGQINAADAMgQaAACAZQg0AAAAyxBoAAAAliHQAAAALEOgAQAAWIZAAwAAsAyBBgAAYBkCDQAAwDIEGgAAgGUINAAAAMsQaAAAAJYh0AAAACxDoAEAAFiGQAMAALAMgQYAAGAZAg0AAMAyBBoAAIBlCDQAAADLEGgAAACWIdAAAAAsQ6ABAABYhkADAACwDIEGAABgGQINAADAMgQaAACAZQg0AAAAy5wz0PLz85WcnKwhQ4Zo586d/st3796tjIwMpaamKiMjQ3v27GnXMQAAgHBxzkBLSUnRihUr1L9//1Muz8vLU1ZWloqLi5WVlaXc3Nx2HQPQ8Xg8oZ4BTsf/CdAxnDPQkpKSFBsbe8pldXV1KisrU1pamiQpLS1NZWVlqq+vb5cxAB2T2y05HHzY9OF2h3qvAHA+IgLZqLKyUn379pXL5ZIkuVwu9enTR5WVlTLGtPlYdHR0W3ytAAAAHQInCQAAAFgmoCNosbGxqq6ultfrlcvlktfrVU1NjWJjY2WMafMxAACAcBLQEbSYmBjFx8erqKhIklRUVKT4+HhFR0e3yxgAAEA4cRhjTGtXmDdvnjZs2KADBw6oZ8+eioqK0ltvvaXy8nLl5OSooaFBPXr0UH5+vgYNGiRJ7TJ2PioqKpSSkqKSkhLFxcUF+j05Lw5Hu948AtD6noxQYa3YhXUC2KO1bjlnoHUkBFp46zx7cufCWrEL6wSwR2vdwkkCAAAAliHQAAAALEOgAQAAWIZAAwAAsAyBBgAAYJmA/lBtuPN4OBPKRh4P7zMIAOgcCLQAtLwBNOxCNAMAOgue4gQAALAMgQYAAGAZAg0AAMAyBBoAAIBlCDQAAADLEGgAAACWIdAAAAAsQ6ABAABYhkADAACwDIEGAABgGQINAADAMgQaAACAZQg0AAAAyxBoAAAAliHQAAAALEOgAQAAWIZAAwAAsAyBBgAAYBkCDQAAwDIEGgAAgGUINAAAAMsQaAAAAJYh0AAAACxDoAEAAFiGQAMAALAMgQYAAGAZAg0AAMAyBBoAAIBlCDQAAADLEGgAAACWIdAAAAAsE3Sgvfvuu5owYYLGjx+v9PR0bdiwQZK0e/duZWRkKDU1VRkZGdqzZ49/m0DHAAAAwkFQgWaM0ezZs1VQUKC1a9eqoKBAc+bMkc/nU15enrKyslRcXKysrCzl5ub6twt0DAAAIBwEfQTN6XSqsbFRktTY2Kg+ffro4MGDKisrU1pamiQpLS1NZWVlqq+vV11dXUBjAAAA4SIimI0dDoeeffZZPfDAA+ratauOHDmil19+WZWVlerbt69cLpckyeVyqU+fPqqsrJQxJqCx6OjoIL9UAACAjiGoQDt+/LheeuklvfDCCxo2bJj++c9/asaMGSooKGir+QHowDweyZhQzwIn83gktzvUswBwLkEF2o4dO1RTU6Nhw4ZJkoYNG6YLLrhAkZGRqq6ultfrlcvlktfrVU1NjWJjY2WMCWgMQMfjdksOR6hngZMRzEDHENRr0Pr166eqqip9/fXXkqTy8nLV1dVpwIABio+PV1FRkSSpqKhI8fHxio6OVkxMTEBjAAAA4cJhTHC/T7355pv6wx/+IMf//5r88MMPa/To0SovL1dOTo4aGhrUo0cP5efna9CgQZIU8Ni5VFRUKCUlRSUlJYqLiwvmyzonjgrYhyMDdmKt2IV1AtijtW4JOtBsQqCFt86zJ3curBW7sE4Ae7TWLbyTAAAAgGUINAAAAMsQaAAAAJYh0AAAACxDoAEAAFiGQAMAALAMgQYAAGAZAg0AAMAyBBoAAIBlCDQAAADLEGgAAACWIdAAAAAsQ6ABAABYhkADAACwDIEGAABgGQINAADAMgQaAACAZQg0AAAAyxBoAAAAliHQAAAALEOgAQAAWIZAAwAAsAyBBgAAYBkCDQAAwDIEGgAAgGUINAAAAMsQaAAAAJYh0AAAACxDoAEAAFiGQAMAALAMgQYAAGAZAg0AAMAyBBoAAIBlCDQAAADLEGgAAACWIdAAAAAsQ6ABAABYhkADAACwTNCB1tTUpLy8PN16660aN26cfvOb30iSdu/erYyMDKWmpiojI0N79uzxbxPoGAAAQDgIOtAWLFigyMhIFRcXa926dZo+fbokKS8vT1lZWSouLlZWVpZyc3P92wQ6BgAAEA6CCrQjR45ozZo1mj59uhwOhySpV69eqqurU1lZmdLS0iRJaWlpKisrU319fcBjAAAA4SIimI337dunqKgoPf/88/r444/VrVs3TZ8+XW63W3379pXL5ZIkuVwu9enTR5WVlTLGBDQWHR0d5JcKAADQMQR1BM3r9Wrfvn0aOnSo/va3v2nWrFl66KGHdPTo0baaHwAAQNgJ6ghabGysIiIi/E9JXnXVVerZs6fcbreqq6vl9Xrlcrnk9XpVU1Oj2NhYGWMCGgMAAAgXQR1Bi46O1ogRI/TBBx9IOnEGZl1dnQYOHKj4+HgVFRVJkoqKihQfH6/o6GjFxMQENAYAABAuHMYYE8wN7Nu3T0888YQOHTqkiIgIzZgxQ6NGjVJ5eblycnLU0NCgHj16KD8/X4MGDZKkgMfOpaKiQikpKSopKVFcXFwwX9Y5/f85EbBIcHsy2gtrxS6sE8AerXVL0IFmEwItvHWePblzYa3YhXUC2KO1buGdBAAAACxDoAEAAFiGQAMAALAMgQYAAGAZAg0AAMAyBBoAAIBlCDQAAADLEGgAAACWIdAAAAAsQ6ABAABYhkADAACwDIEGAABgGQINAADAMgQaAACAZQg0AAAAyxBoAAAAliHQAAAALEOgAQAAWIZAAwAAsAyBBgAAYBkCDQAAwDIEGgAAgGUINAAAAMsQaAAAAJYh0AAAACxDoAEAAFiGQAMAALAMgQYAAGAZAg0AAMAyBBoAAIBlCDQAAADLEGgAAACWIdAAAAAsQ6ABAABYhkADAACwDIEGAABgGQINAADAMgQaAACAZdos0J5//nkNGTJEO3fulCRt375d6enpSk1NVXZ2turq6vzXDXQMAAAgHLRJoP373//W9u3b1b9/f0mSz+fTY489ptzcXBUXFyspKUmFhYVBjQEAAISLoAPt2LFjeuaZZ/TUU0/5LystLVVkZKSSkpIkSZmZmVq/fn1QYwAAAOEi6EBbtGiR0tPTFRcX57+ssrJSF110kf/z6Oho+Xw+HTp0KOAxAACAcBFUoH322WcqLS1VVlZWW80HAAAg7EUEs/Enn3yi8vJypaSkSJKqqqr0i1/8Qnfffbf279/vv159fb2cTqeioqIUGxsb0BgAAEC4COoI2i9/+Uv94x//0KZNm7Rp0yb169dPy5Yt03333SePx6Nt27ZJklatWqUxY8ZIkhISEgIaAwAACBdBHUE7G6fTqYKCAuXl5ampqUn9+/fXggULghoDAAAIFw5jjAn1JNpKRUWFUlJSVFJScspJC+3B4WjXm0cAOs+e3LmwVuzCOgHs0Vq38E4CAAAAliHQAAAALEOgAQAAWIZAAwAAsAyBBgAAYBkCDQAAwDIEGgAAgGUINAAAAMsQaAAAAJYh0AAAACzTLu/FCQCS5PHw1kK28XgktzvUswBwLgQagHbjdvNenLYhmIGOgac4AQAALEOgAQAAWIZAAwAAsAyBBgAAYBkCDQAAwDIEGgAAgGUINAAAAMsQaAAAAJYh0AAAACxDoAEAAFiGQAMAALAMgQYAAGAZAg0AAMAyBBoAAIBlCDQAAADLEGgAAACWIdAAAAAsQ6ABAABYhkADAACwDIEGAABgGQINAADAMgQaAACAZQg0AAAAyxBoAAAAliHQAAAALEOgAQAAWCaoQDt48KCmTZum1NRUjRs3Tg8++KDq6+slSdu3b1d6erpSU1OVnZ2turo6/3aBjgEAAISDoALN4XDovvvuU3FxsdatW6eLL75YhYWF8vl8euyxx5Sbm6vi4mIlJSWpsLBQkgIeAwAACBdBBVpUVJRGjBjh/zwxMVH79+9XaWmpIiMjlZSUJEnKzMzU+vXrJSngMZt4PJIxfNj24fGEes8AAKBtRLTVDfl8Pq1cuVLJycmqrKzURRdd5B+Ljo6Wz+fToUOHAh6Liopqq6kGze2WHI5QzwKnMybUMwAAoG202UkCc+fOVdeuXTV58uS2ukkAAICw1CZH0PLz87V3714tXbpUTqdTsbGx2r9/v3+8vr5eTqdTUVFRAY8BAACEi6CPoC1cuFClpaVasmSJunTpIklKSEiQx+PRtm3bJEmrVq3SmDFjghoDAAAIF0EdQdu1a5deeuklDRw4UJmZmZKkuLg4LVmyRAUFBcrLy1NTU5P69++vBQsWSJKcTmdAYwAAAOHCYUzneWl1RUWFUlJSVFJSori4uHa9L04SsE/n2ZM7F9aKXVgngD1a6xbeSQAAAMAyBBoAAIBlCDQAAADLEGgAAACWIdAAAAAsQ6ABAABYhkADAACwDIEGAABgGQINAADAMgQaAACAZQg0AAAAyxBoAAAAliHQAAAALEOgAQAAWIZAAwAAsAyBBgAAYBkCDQAAwDIEGgAAgGUINAAAAMsQaAAAAJYh0AAAACxDoAEAAFiGQAMAALAMgQYAAGAZAg0AAMAyBBoAAIBlCDQAAADLRIR6AgA6L49HMibUs8DJPB7J7Q71LACcC4EGoN243ZLDEepZ4GQEM9Ax8BQnAACAZQg0AAAAyxBoAACEmMcT6hngdKH+P+E1aAAAhBiv17RPqF+vSaAFgDPT7MTZaQA6Kh5X7BPqxxQCLQD8pmMnfrgB6Kh4XLFPqB9TeA0aAACAZQg0AAAAyxBoAAAAlrHyNWi7d+9WTk6ODh06pKioKOXn52vgwIGhnpYfL+a0U6hf0IlvY63Yh3ViJ9aKfUK9VqwMtLy8PGVlZWn8+PFau3atcnNz9eqrr4Z6Wn68mNNO/HCzD2vFPqwTO7FW7BPqtWLdU5x1dXUqKytTWlqaJCktLU1lZWWqr68P8cwAAAC+H9YdQausrFTfvn3lcrkkSS6XS3369FFlZaWio6Nb3dbr9UqSqqqq2n2eEdZ951BREeoZ4ExYK3ZhndipqUnaty/Us8DJysulyMj2vY+WXmnpl5N1qh+dtbW1kqRJkya1+30NGtTud4HvKCUl1DPAmbBW7MI6AexTW1urAQMGnHKZdYEWGxur6upqeb1euVwueb1e1dTUKDY29pzbJiQkaMWKFerdu7f/CBwAAICNvF6vamtrlZCQ8K0x6wItJiZG8fHxKioq0vjx41VUVKT4+PhzPr0pSW63W0lJSd/DLAEAAIJ3+pGzFg5jQn2ewreVl5crJydHDQ0N6tGjh/Lz8zWI50kAAECYsDLQAAAAwpl1f2YDAAAg3BFoAAAAliHQAAAALEOgAQAAWIZAAwAAsAyB1saSk5M1ZswYjR8/3v9RcR7vrbJ48WIdO3bM//miRYv09ttvBz2fu+++W++++27QtxOMe+65Rzt37gx4+1deeUV1dXVtOCN0FC3rKT09XWlpaXrrrbfOet3x48fL4/EEfF8bN27Uv/71r4C3B0Lp73//uyZMmKDx48drzJgxmjlzpn9syJAhOnLkyPc6n1DcZ2dj3R+q7Qyee+45DR48+Dtt8/zzzys7O1tdunSRJE2fPv2M1/P5fHI4HHI4HEHP8/vQ0NCg6urq7/z9ONmrr76q66+/XjExMW04M3QULeuprKxMmZmZuu666075w9XHjx9XRESE1q5dG9T9bNy4UQkJCfrxj38c1O20zAf4vtTU1Ojpp5/W6tWrFRsbK2OMduzY0ab30fLuPm2poz2efd/4KfI9GjJkiB555BG98847OnTokGbPnq3U1FQ9/fTTkqTMzEw5nU4tX75c8+fPV0JCgiZPnqzFixdr165dOnz4sPbv36+//OUv2r59u1588UUdO3ZMP/jBD/T4448rMTHxjPe7detWvfzyy6qpqdFtt92mWbNmSZL27t2r3Nxc1dfXKyIiQo888ohuuukm/1xnzJihjRs36tChQ5o3b54+/PBDbd68WcePH9eiRYt02WWXSZJWr16tP//5z/J6verevbueeuop/x8Wfu+99zRq1ChJ0rp16/Tqq6+qublZkjRnzhxdd911kk4cKRk7dqw+/PBDNTY2aurUqZo8ebJefPFF1dTU6OGHH1ZkZKR+97vf6fLLL2+n/yHYbOjQoerWrZsqKipUUFAgl8ul3bt368iRI1q7dq2GDBmiTz/9VBs3btSGDRu0ZMkSSSeC6eabb9bKlSt19OhRPf300/rf//6npqYm3XXXXbrnnnu0efNmbdq0SR9++KFef/113XvvvZowYUKr+/bJWvbfjz76SIMHD9aTTz6pefPm6fPPP5d04ujetGnTJLXdugNaHDhwQBEREYqKipIkORwODR069JTrLF++/FuPPZI0c+ZM7d69W83Nzbrkkks0f/58XXjhhfr44481b948JSQkqKysTDNmzNCAAQM0f/58HTx4UM3NzZo6daruuOMOSdKGDRu0cOFCRUZG6tZbbz3rXM/0ePbuu+9q2bJlkqRLLrlEzzzzjGJiYuT1elVYWKjNmzdLkkaOHKlZs2bJ5XIpJydHXbp00Z49e7Rv3z799Kc/1S233KLFixerqqpKU6dO1dSpU9v8e/29MmhTt9xyi0lNTTXp6ekmPT3dTJw40T82ePBgs3z5cmOMMdu2bTM33njjKWOHDx/2fz5nzhz/dZ977jkzatQoU1dXZ4wxZu/eveauu+4yjY2Nxhhjdu7caUaNGnXG+UyePNlMnz7deL1e09DQYIYPH252795tjDHmzjvvNK+99poxxphdu3aZ4cOH++9j8ODB5k9/+pMxxpi3337bJCYmmk2bNhljjHn55ZfNzJkzjTHGfPLJJ2batGmmqanJGGPMe++9ZzIyMvz3/9BDD5mtW7caY4ypr683Pp/PGGNMeXm5GTly5Cnft5ycHGOMMbW1teaGG24wO3bs8I99+eWXrX7f0Tmd/H+/ZcsWc/XVV5v//ve/Zs6cOWbixInmyJEj/uu2rKGjR4+esi+XlJSYu+++2xhjTGNjo39fPXz4sLntttvMV199ZYw5dc0Zc+59+/R55uXl+T8vKCgws2fPNj6fzzQ2NpqxY8ea9957zxjTNusOOJnX6zX333+/GT58uHnooYfMH//4R1NfX+8fb+2xp2XfM8aYhQsXmgULFhhjjPnoo4/MFVdcYT799FNjjDHNzc1m4sSJ/vXS2Nhobr31VvPVV1+Z2tpaM3z4cFNeXm6MObGvnv6Y1uL0x7Mvv/zS3HDDDaa6utoYY8zvf/97M336dGOMMStWrDBTp041TU1NpqmpyUyZMsWsWLHCGHNivWZmZpqmpiZz9OhR85Of/MTk5OQYr9drqqqqTGJi4hnvvyPhCFo7aO0pzrFjx0qSEhMTVVNTo6amJkVGRp7zNm+66Sb/0zqbN2/WN998o0mTJvnHjx8/rgMHDqhXr17f2nbMmDFyOp364Q9/qMsuu0zffPONevXqpR07dvh/+7n88ssVHx+v7du3Kzk5WZJ02223SZKuvPJKSdItt9wi6cSb0r/zzjuSpE2bNumLL77Qz3/+c0mSMUYNDQ2SpGPHjqm0tFTXXHONJGnfvn2aOXOmqqurFRERoQMHDqi2tla9e/eWJN15552SpF69eunmm2/W1q1bdcUVV5zze4POreXoaffu3bV48WL16NFD0on9umvXrt+6/gUXXKDRo0erqKhIU6ZM0erVq3X77bdLkjwej5566il9+eWXcjgcqqmp0RdffHHGo1Kt7dtnMmHCBP+/t2zZoieeeEIOh0Pdu3fXz372M23ZskXDhg1rk3UHnMzpdOqFF17Qzp079cknn2jjxo1atmyZ1q1b5z+qdrbHnrVr12rdunVqbm7W0aNHNXDgQP/tDhgwQFdffbUkac+ePSovL9ejjz7qH29ubtbXX38tp9OpoUOH+o8uZ2RkqLCw8KzzPfnx7OOPP9aoUaPUp08fSSeeSRo/frykE+to4sSJ/pf+3H777dq4caOysrIkSaNHj/aPXXrppRo1apScTqf69u2rHj16qKqqqkMfcSbQvmctMdbyXP7x48fPK9C6det2yucjR45UQUHBd7rPlvv1er3faTun0+lfBC2fHz9+XNKJB6077rjjjK+Z27Jli4YPH+7/Wh999FHl5ORo9OjR8vl8uuqqq9TU1HRec0H4OtsvPGeKsxYTJ07U/PnzNW7cOG3dutW/VhYuXKjevXvrt7/9rSIiIpSdnX3WfbC1fftMWpvPd3E+6w44k8GDB2vw4MGaNGmSxo4dq61bt/qfbjzTY8/nn3+ulStXatWqVYqOjta6dev02muv+W/v5H3aGKOePXue8bWeJSUl32mepz+eBer0x7ZAH+tsxVmclujWrZsOHz58Xte94YYbtHnzZu3atct/2Xc9+6x79+6Kj4/X6tWrJZ14g/ovvvjirK9jO5vk5GStXbtWVVVVkk68kLS0tFTSiUWbkpLiv25jY6Pi4uIkSW+88cYpZ61K8s+lvr5e77//vkaMGCHpxPemsbHxO80L4S0pKUmHDx/WwoULNXr0aF1wwQWSTuyD/fr1U0REhHbu3Klt27b5t+nevfsp+1lr+/a5XHfddXrjjTdkjNHhw4f19ttv6/rrr2+zdQecrLq6Wp999pn/86qqKtXX1/t/3p5NQ0ODunfvrqioKB07dkxvvPHGWa976aWXyu12a82aNf7LysvLdfjwYSUmJqqsrEx79uyRJL3++uvnPfcRI0bo/fffV21trSTptdde0/XXXy/pxDpas2aNmpub1dzcrDVr1vjHwgFH0NpBy1MyLebNm6cf/ehHrW6TnZ2tKVOmyO12a/ny5a1ed+DAgVqwYIGefPJJeTweNTc365prrvnOZ58VFhYqNzdXr7zyiiIiIlRQUHDK2XHn49prr9WMGTN0//33y+v1qrm5WWPGjNGVV16pDz74QDk5Of7rPv7443rggQd04YUXauTIkf5D7y169uyp22+/XY2NjfrVr36lIUOGSJKmTJmiJ554Qm63m5MEcN4mTJigRYsWacWKFf7L7r//fs2ePVt//etfdemll+raa6/1j6Wnp+vxxx/X+vXr/ScJnGnfTkhIOOd9P/DAA5o7d67GjRvnv+2WEwHaYt0BJzt+/LgWL16s//znP3K73fL5fJoxY8a3ThQ43ciRI/Xmm28qNTVVPXv2VFJSkv/EltNFRERo6dKlmj9/vpYtWyafz6eYmBg9++yziomJ0dy5c/XrX/9abre71ZMETjd48GDNmjVL2dnZkqSLL75YzzzzjKQTT5V+8803mjhxoiTpxhtv1F133XXet93ROYwxJtSTQOezfft2LV26VEuXLj2v6ycnJ2vp0qVB/TkOAAA6C57iRLtITEw87zgDAACn4ggaAACAZTiCBgAAYBkCDQAAwDIEGgAAgGUINAAAAMsQaAAAAJYh0AAAACzzf5w5z0UV1RbXAAAAAElFTkSuQmCC"/>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1030" name="AutoShape 6" descr="data:image/png;base64,iVBORw0KGgoAAAANSUhEUgAAAmgAAAFoCAYAAADjBwfUAAAABHNCSVQICAgIfAhkiAAAAAlwSFlzAAALEgAACxIB0t1+/AAAADh0RVh0U29mdHdhcmUAbWF0cGxvdGxpYiB2ZXJzaW9uMy4yLjIsIGh0dHA6Ly9tYXRwbG90bGliLm9yZy+WH4yJAAAf5klEQVR4nO3df1DUdeLH8dfucrKpZwj+IinNGg3jLkrS64dZ4IV5iFpdMGhaXN5dTaWlKdUcVDrOgZyXmWXdONfkeXp1nZrUiYnVeGWZV87FYWmkJie/BD1QbxF3398//LKjpmi70L5hn48ZZmTf+9l9g583++Sz+2EdxhgjAAAAWMMZ6gkAAADgVAQaAACAZQg0AAAAyxBoAAAAliHQAAAALBMR6gm0JY/Ho9LSUvXu3VsulyvU0wEAADgrr9er2tpaJSQkyO12nzLWqQKttLRUkyZNCvU0AAAAztuKFSuUlJR0ymWdKtB69+4t6cQX2q9fvxDPBgAA4Oyqqqo0adIkf7+crFMFWsvTmv369VNcXFyIZwMAAHBuZ3pZFicJAAAAWIZAAwAAsAyBBgAAYBkCDQAAwDIEGgAAgGUINAAAAMsQaAAAAJYh0AAAACxDoAEAAFiGQAMAALAMgQYAAGAZAg0AAMAyBBoAAIBlCLQAeDyhngHOhP8XAEBnERHqCXREbrfkcIR6FjidMaGeAQAAbYMjaAAAAJYh0AAAACxDoAEAAFiGQAMAALAMgQYAAGAZAg0AAMAyBBoAAIBlCDQAAADLEGgAAACWIdAAAAAsQ6ABAABYhkADAACwDIEGAABgGQINAADAMgQaAACAZQg0AAAAyxBoAAAAliHQAAAALEOgAQAAWIZAAwAAsAyBBgAAYBkCDQAAwDLnFWj5+flKTk7WkCFDtHPnTknSwYMHNW3aNKWmpmrcuHF68MEHVV9f799m+/btSk9PV2pqqrKzs1VXVxf0GAAAQDg4r0BLSUnRihUr1L9/f/9lDodD9913n4qLi7Vu3TpdfPHFKiwslCT5fD499thjys3NVXFxsZKSkoIeAwAACBfnFWhJSUmKjY095bKoqCiNGDHC/3liYqL2798vSSotLVVkZKSSkpIkSZmZmVq/fn1QYwAAAOGiTV6D5vP5tHLlSiUnJ0uSKisrddFFF/nHo6Oj5fP5dOjQoYDHAAAAwkWbBNrcuXPVtWtXTZ48uS1uDgAAIKxFBHsD+fn52rt3r5YuXSqn80TvxcbG+p/ulKT6+no5nU5FRUUFPAYAABAugjqCtnDhQpWWlmrJkiXq0qWL//KEhAR5PB5t27ZNkrRq1SqNGTMmqDEAAIBwcV5H0ObNm6cNGzbowIEDuvfeexUVFaVnn31WL730kgYOHKjMzExJUlxcnJYsWSKn06mCggLl5eWpqalJ/fv314IFCyQp4DEAAIBw4TDGmFBPoq1UVFQoJSVFJSUliouLa9f7cjja9eYRgM6zJwMAwkFr3cI7CQAAAFiGQAMAALAMgQYAAGAZAg0AAMAyBBoAAIBlCDQAAADLEGgAAACWIdAAAAAsQ6ABAABYhkADAACwDIEGAABgGQINAADAMgQaAACAZQg0AAAAyxBoAAAAliHQAAAALEOgAQAAWIZAAwAAsAyBBgAAYBkCDQAAwDIEGgAAgGUINAAAAMsQaAAAAJYh0AAAACxDoAEAAFiGQAMAALAMgQYAAGAZAg0AAMAyBBoAAIBlCDQAAADLEGgAAACWIdAAAAAsQ6ABAABYhkADAACwDIEGAABgGQINAADAMgQaAACAZQg0AAAAy5wz0PLz85WcnKwhQ4Zo586d/st3796tjIwMpaamKiMjQ3v27GnXMQAAgHBxzkBLSUnRihUr1L9//1Muz8vLU1ZWloqLi5WVlaXc3Nx2HQPQ8Xg8oZ4BTsf/CdAxnDPQkpKSFBsbe8pldXV1KisrU1pamiQpLS1NZWVlqq+vb5cxAB2T2y05HHzY9OF2h3qvAHA+IgLZqLKyUn379pXL5ZIkuVwu9enTR5WVlTLGtPlYdHR0W3ytAAAAHQInCQAAAFgmoCNosbGxqq6ultfrlcvlktfrVU1NjWJjY2WMafMxAACAcBLQEbSYmBjFx8erqKhIklRUVKT4+HhFR0e3yxgAAEA4cRhjTGtXmDdvnjZs2KADBw6oZ8+eioqK0ltvvaXy8nLl5OSooaFBPXr0UH5+vgYNGiRJ7TJ2PioqKpSSkqKSkhLFxcUF+j05Lw5Hu948AtD6noxQYa3YhXUC2KO1bjlnoHUkBFp46zx7cufCWrEL6wSwR2vdwkkCAAAAliHQAAAALEOgAQAAWIZAAwAAsAyBBgAAYJmA/lBtuPN4OBPKRh4P7zMIAOgcCLQAtLwBNOxCNAMAOgue4gQAALAMgQYAAGAZAg0AAMAyBBoAAIBlCDQAAADLEGgAAACWIdAAAAAsQ6ABAABYhkADAACwDIEGAABgGQINAADAMgQaAACAZQg0AAAAyxBoAAAAliHQAAAALEOgAQAAWIZAAwAAsAyBBgAAYBkCDQAAwDIEGgAAgGUINAAAAMsQaAAAAJYh0AAAACxDoAEAAFiGQAMAALAMgQYAAGAZAg0AAMAyBBoAAIBlCDQAAADLEGgAAACWIdAAAAAsE3Sgvfvuu5owYYLGjx+v9PR0bdiwQZK0e/duZWRkKDU1VRkZGdqzZ49/m0DHAAAAwkFQgWaM0ezZs1VQUKC1a9eqoKBAc+bMkc/nU15enrKyslRcXKysrCzl5ub6twt0DAAAIBwEfQTN6XSqsbFRktTY2Kg+ffro4MGDKisrU1pamiQpLS1NZWVlqq+vV11dXUBjAAAA4SIimI0dDoeeffZZPfDAA+ratauOHDmil19+WZWVlerbt69cLpckyeVyqU+fPqqsrJQxJqCx6OjoIL9UAACAjiGoQDt+/LheeuklvfDCCxo2bJj++c9/asaMGSooKGir+QHowDweyZhQzwIn83gktzvUswBwLkEF2o4dO1RTU6Nhw4ZJkoYNG6YLLrhAkZGRqq6ultfrlcvlktfrVU1NjWJjY2WMCWgMQMfjdksOR6hngZMRzEDHENRr0Pr166eqqip9/fXXkqTy8nLV1dVpwIABio+PV1FRkSSpqKhI8fHxio6OVkxMTEBjAAAA4cJhTHC/T7355pv6wx/+IMf//5r88MMPa/To0SovL1dOTo4aGhrUo0cP5efna9CgQZIU8Ni5VFRUKCUlRSUlJYqLiwvmyzonjgrYhyMDdmKt2IV1AtijtW4JOtBsQqCFt86zJ3curBW7sE4Ae7TWLbyTAAAAgGUINAAAAMsQaAAAAJYh0AAAACxDoAEAAFiGQAMAALAMgQYAAGAZAg0AAMAyBBoAAIBlCDQAAADLEGgAAACWIdAAAAAsQ6ABAABYhkADAACwDIEGAABgGQINAADAMgQaAACAZQg0AAAAyxBoAAAAliHQAAAALEOgAQAAWIZAAwAAsAyBBgAAYBkCDQAAwDIEGgAAgGUINAAAAMsQaAAAAJYh0AAAACxDoAEAAFiGQAMAALAMgQYAAGAZAg0AAMAyBBoAAIBlCDQAAADLEGgAAACWIdAAAAAsQ6ABAABYhkADAACwTNCB1tTUpLy8PN16660aN26cfvOb30iSdu/erYyMDKWmpiojI0N79uzxbxPoGAAAQDgIOtAWLFigyMhIFRcXa926dZo+fbokKS8vT1lZWSouLlZWVpZyc3P92wQ6BgAAEA6CCrQjR45ozZo1mj59uhwOhySpV69eqqurU1lZmdLS0iRJaWlpKisrU319fcBjAAAA4SIimI337dunqKgoPf/88/r444/VrVs3TZ8+XW63W3379pXL5ZIkuVwu9enTR5WVlTLGBDQWHR0d5JcKAADQMQR1BM3r9Wrfvn0aOnSo/va3v2nWrFl66KGHdPTo0baaHwAAQNgJ6ghabGysIiIi/E9JXnXVVerZs6fcbreqq6vl9Xrlcrnk9XpVU1Oj2NhYGWMCGgMAAAgXQR1Bi46O1ogRI/TBBx9IOnEGZl1dnQYOHKj4+HgVFRVJkoqKihQfH6/o6GjFxMQENAYAABAuHMYYE8wN7Nu3T0888YQOHTqkiIgIzZgxQ6NGjVJ5eblycnLU0NCgHj16KD8/X4MGDZKkgMfOpaKiQikpKSopKVFcXFwwX9Y5/f85EbBIcHsy2gtrxS6sE8AerXVL0IFmEwItvHWePblzYa3YhXUC2KO1buGdBAAAACxDoAEAAFiGQAMAALAMgQYAAGAZAg0AAMAyBBoAAIBlCDQAAADLEGgAAACWIdAAAAAsQ6ABAABYhkADAACwDIEGAABgGQINAADAMgQaAACAZQg0AAAAyxBoAAAAliHQAAAALEOgAQAAWIZAAwAAsAyBBgAAYBkCDQAAwDIEGgAAgGUINAAAAMsQaAAAAJYh0AAAACxDoAEAAFiGQAMAALAMgQYAAGAZAg0AAMAyBBoAAIBlCDQAAADLEGgAAACWIdAAAAAsQ6ABAABYhkADAACwDIEGAABgGQINAADAMgQaAACAZdos0J5//nkNGTJEO3fulCRt375d6enpSk1NVXZ2turq6vzXDXQMAAAgHLRJoP373//W9u3b1b9/f0mSz+fTY489ptzcXBUXFyspKUmFhYVBjQEAAISLoAPt2LFjeuaZZ/TUU0/5LystLVVkZKSSkpIkSZmZmVq/fn1QYwAAAOEi6EBbtGiR0tPTFRcX57+ssrJSF110kf/z6Oho+Xw+HTp0KOAxAACAcBFUoH322WcqLS1VVlZWW80HAAAg7EUEs/Enn3yi8vJypaSkSJKqqqr0i1/8Qnfffbf279/vv159fb2cTqeioqIUGxsb0BgAAEC4COoI2i9/+Uv94x//0KZNm7Rp0yb169dPy5Yt03333SePx6Nt27ZJklatWqUxY8ZIkhISEgIaAwAACBdBHUE7G6fTqYKCAuXl5ampqUn9+/fXggULghoDAAAIFw5jjAn1JNpKRUWFUlJSVFJScspJC+3B4WjXm0cAOs+e3LmwVuzCOgHs0Vq38E4CAAAAliHQAAAALEOgAQAAWIZAAwAAsAyBBgAAYBkCDQAAwDIEGgAAgGUINAAAAMsQaAAAAJYh0AAAACzTLu/FCQCS5PHw1kK28XgktzvUswBwLgQagHbjdvNenLYhmIGOgac4AQAALEOgAQAAWIZAAwAAsAyBBgAAYBkCDQAAwDIEGgAAgGUINAAAAMsQaAAAAJYh0AAAACxDoAEAAFiGQAMAALAMgQYAAGAZAg0AAMAyBBoAAIBlCDQAAADLEGgAAACWIdAAAAAsQ6ABAABYhkADAACwDIEGAABgGQINAADAMgQaAACAZQg0AAAAyxBoAAAAliHQAAAALEOgAQAAWCaoQDt48KCmTZum1NRUjRs3Tg8++KDq6+slSdu3b1d6erpSU1OVnZ2turo6/3aBjgEAAISDoALN4XDovvvuU3FxsdatW6eLL75YhYWF8vl8euyxx5Sbm6vi4mIlJSWpsLBQkgIeAwAACBdBBVpUVJRGjBjh/zwxMVH79+9XaWmpIiMjlZSUJEnKzMzU+vXrJSngMZt4PJIxfNj24fGEes8AAKBtRLTVDfl8Pq1cuVLJycmqrKzURRdd5B+Ljo6Wz+fToUOHAh6Liopqq6kGze2WHI5QzwKnMybUMwAAoG202UkCc+fOVdeuXTV58uS2ukkAAICw1CZH0PLz87V3714tXbpUTqdTsbGx2r9/v3+8vr5eTqdTUVFRAY8BAACEi6CPoC1cuFClpaVasmSJunTpIklKSEiQx+PRtm3bJEmrVq3SmDFjghoDAAAIF0EdQdu1a5deeuklDRw4UJmZmZKkuLg4LVmyRAUFBcrLy1NTU5P69++vBQsWSJKcTmdAYwAAAOHCYUzneWl1RUWFUlJSVFJSori4uHa9L04SsE/n2ZM7F9aKXVgngD1a6xbeSQAAAMAyBBoAAIBlCDQAAADLEGgAAACWIdAAAAAsQ6ABAABYhkADAACwDIEGAABgGQINAADAMgQaAACAZQg0AAAAyxBoAAAAliHQAAAALEOgAQAAWIZAAwAAsAyBBgAAYBkCDQAAwDIEGgAAgGUINAAAAMsQaAAAAJYh0AAAACxDoAEAAFiGQAMAALAMgQYAAGAZAg0AAMAyBBoAAIBlCDQAAADLRIR6AgA6L49HMibUs8DJPB7J7Q71LACcC4EGoN243ZLDEepZ4GQEM9Ax8BQnAACAZQg0AAAAyxBoAACEmMcT6hngdKH+P+E1aAAAhBiv17RPqF+vSaAFgDPT7MTZaQA6Kh5X7BPqxxQCLQD8pmMnfrgB6Kh4XLFPqB9TeA0aAACAZQg0AAAAyxBoAAAAlrHyNWi7d+9WTk6ODh06pKioKOXn52vgwIGhnpYfL+a0U6hf0IlvY63Yh3ViJ9aKfUK9VqwMtLy8PGVlZWn8+PFau3atcnNz9eqrr4Z6Wn68mNNO/HCzD2vFPqwTO7FW7BPqtWLdU5x1dXUqKytTWlqaJCktLU1lZWWqr68P8cwAAAC+H9YdQausrFTfvn3lcrkkSS6XS3369FFlZaWio6Nb3dbr9UqSqqqq2n2eEdZ951BREeoZ4ExYK3ZhndipqUnaty/Us8DJysulyMj2vY+WXmnpl5N1qh+dtbW1kqRJkya1+30NGtTud4HvKCUl1DPAmbBW7MI6AexTW1urAQMGnHKZdYEWGxur6upqeb1euVwueb1e1dTUKDY29pzbJiQkaMWKFerdu7f/CBwAAICNvF6vamtrlZCQ8K0x6wItJiZG8fHxKioq0vjx41VUVKT4+PhzPr0pSW63W0lJSd/DLAEAAIJ3+pGzFg5jQn2ewreVl5crJydHDQ0N6tGjh/Lz8zWI50kAAECYsDLQAAAAwpl1f2YDAAAg3BFoAAAAliHQAAAALEOgAQAAWIZAAwAAsAyB1saSk5M1ZswYjR8/3v9RcR7vrbJ48WIdO3bM//miRYv09ttvBz2fu+++W++++27QtxOMe+65Rzt37gx4+1deeUV1dXVtOCN0FC3rKT09XWlpaXrrrbfOet3x48fL4/EEfF8bN27Uv/71r4C3B0Lp73//uyZMmKDx48drzJgxmjlzpn9syJAhOnLkyPc6n1DcZ2dj3R+q7Qyee+45DR48+Dtt8/zzzys7O1tdunSRJE2fPv2M1/P5fHI4HHI4HEHP8/vQ0NCg6urq7/z9ONmrr76q66+/XjExMW04M3QULeuprKxMmZmZuu666075w9XHjx9XRESE1q5dG9T9bNy4UQkJCfrxj38c1O20zAf4vtTU1Ojpp5/W6tWrFRsbK2OMduzY0ab30fLuPm2poz2efd/4KfI9GjJkiB555BG98847OnTokGbPnq3U1FQ9/fTTkqTMzEw5nU4tX75c8+fPV0JCgiZPnqzFixdr165dOnz4sPbv36+//OUv2r59u1588UUdO3ZMP/jBD/T4448rMTHxjPe7detWvfzyy6qpqdFtt92mWbNmSZL27t2r3Nxc1dfXKyIiQo888ohuuukm/1xnzJihjRs36tChQ5o3b54+/PBDbd68WcePH9eiRYt02WWXSZJWr16tP//5z/J6verevbueeuop/x8Wfu+99zRq1ChJ0rp16/Tqq6+qublZkjRnzhxdd911kk4cKRk7dqw+/PBDNTY2aurUqZo8ebJefPFF1dTU6OGHH1ZkZKR+97vf6fLLL2+n/yHYbOjQoerWrZsqKipUUFAgl8ul3bt368iRI1q7dq2GDBmiTz/9VBs3btSGDRu0ZMkSSSeC6eabb9bKlSt19OhRPf300/rf//6npqYm3XXXXbrnnnu0efNmbdq0SR9++KFef/113XvvvZowYUKr+/bJWvbfjz76SIMHD9aTTz6pefPm6fPPP5d04ujetGnTJLXdugNaHDhwQBEREYqKipIkORwODR069JTrLF++/FuPPZI0c+ZM7d69W83Nzbrkkks0f/58XXjhhfr44481b948JSQkqKysTDNmzNCAAQM0f/58HTx4UM3NzZo6daruuOMOSdKGDRu0cOFCRUZG6tZbbz3rXM/0ePbuu+9q2bJlkqRLLrlEzzzzjGJiYuT1elVYWKjNmzdLkkaOHKlZs2bJ5XIpJydHXbp00Z49e7Rv3z799Kc/1S233KLFixerqqpKU6dO1dSpU9v8e/29MmhTt9xyi0lNTTXp6ekmPT3dTJw40T82ePBgs3z5cmOMMdu2bTM33njjKWOHDx/2fz5nzhz/dZ977jkzatQoU1dXZ4wxZu/eveauu+4yjY2Nxhhjdu7caUaNGnXG+UyePNlMnz7deL1e09DQYIYPH252795tjDHmzjvvNK+99poxxphdu3aZ4cOH++9j8ODB5k9/+pMxxpi3337bJCYmmk2bNhljjHn55ZfNzJkzjTHGfPLJJ2batGmmqanJGGPMe++9ZzIyMvz3/9BDD5mtW7caY4ypr683Pp/PGGNMeXm5GTly5Cnft5ycHGOMMbW1teaGG24wO3bs8I99+eWXrX7f0Tmd/H+/ZcsWc/XVV5v//ve/Zs6cOWbixInmyJEj/uu2rKGjR4+esi+XlJSYu+++2xhjTGNjo39fPXz4sLntttvMV199ZYw5dc0Zc+59+/R55uXl+T8vKCgws2fPNj6fzzQ2NpqxY8ea9957zxjTNusOOJnX6zX333+/GT58uHnooYfMH//4R1NfX+8fb+2xp2XfM8aYhQsXmgULFhhjjPnoo4/MFVdcYT799FNjjDHNzc1m4sSJ/vXS2Nhobr31VvPVV1+Z2tpaM3z4cFNeXm6MObGvnv6Y1uL0x7Mvv/zS3HDDDaa6utoYY8zvf/97M336dGOMMStWrDBTp041TU1NpqmpyUyZMsWsWLHCGHNivWZmZpqmpiZz9OhR85Of/MTk5OQYr9drqqqqTGJi4hnvvyPhCFo7aO0pzrFjx0qSEhMTVVNTo6amJkVGRp7zNm+66Sb/0zqbN2/WN998o0mTJvnHjx8/rgMHDqhXr17f2nbMmDFyOp364Q9/qMsuu0zffPONevXqpR07dvh/+7n88ssVHx+v7du3Kzk5WZJ02223SZKuvPJKSdItt9wi6cSb0r/zzjuSpE2bNumLL77Qz3/+c0mSMUYNDQ2SpGPHjqm0tFTXXHONJGnfvn2aOXOmqqurFRERoQMHDqi2tla9e/eWJN15552SpF69eunmm2/W1q1bdcUVV5zze4POreXoaffu3bV48WL16NFD0on9umvXrt+6/gUXXKDRo0erqKhIU6ZM0erVq3X77bdLkjwej5566il9+eWXcjgcqqmp0RdffHHGo1Kt7dtnMmHCBP+/t2zZoieeeEIOh0Pdu3fXz372M23ZskXDhg1rk3UHnMzpdOqFF17Qzp079cknn2jjxo1atmyZ1q1b5z+qdrbHnrVr12rdunVqbm7W0aNHNXDgQP/tDhgwQFdffbUkac+ePSovL9ejjz7qH29ubtbXX38tp9OpoUOH+o8uZ2RkqLCw8KzzPfnx7OOPP9aoUaPUp08fSSeeSRo/frykE+to4sSJ/pf+3H777dq4caOysrIkSaNHj/aPXXrppRo1apScTqf69u2rHj16qKqqqkMfcSbQvmctMdbyXP7x48fPK9C6det2yucjR45UQUHBd7rPlvv1er3faTun0+lfBC2fHz9+XNKJB6077rjjjK+Z27Jli4YPH+7/Wh999FHl5ORo9OjR8vl8uuqqq9TU1HRec0H4OtsvPGeKsxYTJ07U/PnzNW7cOG3dutW/VhYuXKjevXvrt7/9rSIiIpSdnX3WfbC1fftMWpvPd3E+6w44k8GDB2vw4MGaNGmSxo4dq61bt/qfbjzTY8/nn3+ulStXatWqVYqOjta6dev02muv+W/v5H3aGKOePXue8bWeJSUl32mepz+eBer0x7ZAH+tsxVmclujWrZsOHz58Xte94YYbtHnzZu3atct/2Xc9+6x79+6Kj4/X6tWrJZ14g/ovvvjirK9jO5vk5GStXbtWVVVVkk68kLS0tFTSiUWbkpLiv25jY6Pi4uIkSW+88cYpZ61K8s+lvr5e77//vkaMGCHpxPemsbHxO80L4S0pKUmHDx/WwoULNXr0aF1wwQWSTuyD/fr1U0REhHbu3Klt27b5t+nevfsp+1lr+/a5XHfddXrjjTdkjNHhw4f19ttv6/rrr2+zdQecrLq6Wp999pn/86qqKtXX1/t/3p5NQ0ODunfvrqioKB07dkxvvPHGWa976aWXyu12a82aNf7LysvLdfjwYSUmJqqsrEx79uyRJL3++uvnPfcRI0bo/fffV21trSTptdde0/XXXy/pxDpas2aNmpub1dzcrDVr1vjHwgFH0NpBy1MyLebNm6cf/ehHrW6TnZ2tKVOmyO12a/ny5a1ed+DAgVqwYIGefPJJeTweNTc365prrvnOZ58VFhYqNzdXr7zyiiIiIlRQUHDK2XHn49prr9WMGTN0//33y+v1qrm5WWPGjNGVV16pDz74QDk5Of7rPv7443rggQd04YUXauTIkf5D7y169uyp22+/XY2NjfrVr36lIUOGSJKmTJmiJ554Qm63m5MEcN4mTJigRYsWacWKFf7L7r//fs2ePVt//etfdemll+raa6/1j6Wnp+vxxx/X+vXr/ScJnGnfTkhIOOd9P/DAA5o7d67GjRvnv+2WEwHaYt0BJzt+/LgWL16s//znP3K73fL5fJoxY8a3ThQ43ciRI/Xmm28qNTVVPXv2VFJSkv/EltNFRERo6dKlmj9/vpYtWyafz6eYmBg9++yziomJ0dy5c/XrX/9abre71ZMETjd48GDNmjVL2dnZkqSLL75YzzzzjKQTT5V+8803mjhxoiTpxhtv1F133XXet93ROYwxJtSTQOezfft2LV26VEuXLj2v6ycnJ2vp0qVB/TkOAAA6C57iRLtITEw87zgDAACn4ggaAACAZTiCBgAAYBkCDQAAwDIEGgAAgGUINAAAAMsQaAAAAJYh0AAAACzzf5w5z0UV1RbXAAAAAElFTkSuQmCC"/>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sp>
        <p:nvSpPr>
          <p:cNvPr id="7" name="Rectangle 6"/>
          <p:cNvSpPr/>
          <p:nvPr/>
        </p:nvSpPr>
        <p:spPr>
          <a:xfrm>
            <a:off x="824344" y="1586347"/>
            <a:ext cx="7543801" cy="1350817"/>
          </a:xfrm>
          <a:prstGeom prst="rect">
            <a:avLst/>
          </a:prstGeom>
        </p:spPr>
        <p:txBody>
          <a:bodyPr wrap="square">
            <a:spAutoFit/>
          </a:bodyPr>
          <a:lstStyle/>
          <a:p>
            <a:r>
              <a:rPr lang="en-IN" sz="8000" b="1" dirty="0" smtClean="0">
                <a:solidFill>
                  <a:schemeClr val="dk1"/>
                </a:solidFill>
              </a:rPr>
              <a:t>  THANK YOU</a:t>
            </a:r>
            <a:endParaRPr lang="en-US" sz="8000" dirty="0"/>
          </a:p>
        </p:txBody>
      </p:sp>
      <p:pic>
        <p:nvPicPr>
          <p:cNvPr id="8" name="~PP2480.WAV">
            <a:hlinkClick r:id="" action="ppaction://media"/>
          </p:cNvPr>
          <p:cNvPicPr>
            <a:picLocks noRot="1" noChangeAspect="1"/>
          </p:cNvPicPr>
          <p:nvPr>
            <a:wavAudioFile r:embed="rId1" name="~PP2480.WAV"/>
          </p:nvPr>
        </p:nvPicPr>
        <p:blipFill>
          <a:blip r:embed="rId3"/>
          <a:stretch>
            <a:fillRect/>
          </a:stretch>
        </p:blipFill>
        <p:spPr>
          <a:xfrm>
            <a:off x="8729663" y="4729163"/>
            <a:ext cx="244475" cy="24447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8"/>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785" y="83185"/>
            <a:ext cx="8294370" cy="572770"/>
          </a:xfrm>
        </p:spPr>
        <p:txBody>
          <a:bodyPr/>
          <a:lstStyle/>
          <a:p>
            <a:r>
              <a:rPr lang="en-US" dirty="0"/>
              <a:t> 		    </a:t>
            </a:r>
            <a:r>
              <a:rPr lang="en-US" b="1" dirty="0"/>
              <a:t>Highlighting </a:t>
            </a:r>
            <a:r>
              <a:rPr lang="en-US" b="1" dirty="0" err="1"/>
              <a:t>Airbnb</a:t>
            </a:r>
            <a:r>
              <a:rPr lang="en-US" b="1" dirty="0"/>
              <a:t> Business</a:t>
            </a:r>
          </a:p>
        </p:txBody>
      </p:sp>
      <p:sp>
        <p:nvSpPr>
          <p:cNvPr id="3" name="Text Placeholder 2"/>
          <p:cNvSpPr>
            <a:spLocks noGrp="1"/>
          </p:cNvSpPr>
          <p:nvPr>
            <p:ph type="body" idx="1"/>
          </p:nvPr>
        </p:nvSpPr>
        <p:spPr>
          <a:xfrm>
            <a:off x="-635" y="655955"/>
            <a:ext cx="9036050" cy="4488180"/>
          </a:xfrm>
        </p:spPr>
        <p:txBody>
          <a:bodyPr/>
          <a:lstStyle/>
          <a:p>
            <a:pPr marL="570865" marR="10160" indent="-428625" algn="just">
              <a:spcBef>
                <a:spcPts val="1765"/>
              </a:spcBef>
              <a:buClrTx/>
              <a:buSzTx/>
              <a:buFont typeface="MS PGothic" panose="020B0600070205080204" charset="-128"/>
              <a:buChar char="❖"/>
              <a:tabLst>
                <a:tab pos="571500" algn="l"/>
              </a:tabLst>
            </a:pPr>
            <a:r>
              <a:rPr sz="1600" b="1" kern="1200" spc="-70" dirty="0">
                <a:solidFill>
                  <a:schemeClr val="bg1">
                    <a:lumMod val="75000"/>
                  </a:schemeClr>
                </a:solidFill>
                <a:latin typeface="Verdana" panose="020B0604030504040204" charset="0"/>
                <a:ea typeface="+mn-ea"/>
                <a:cs typeface="Verdana" panose="020B0604030504040204" charset="0"/>
              </a:rPr>
              <a:t>What Is Airbnb? Airbnb, as in “Air Bed and Breakfast,” is a service that lets property owners rent out their spaces to travelers looking for a place to stay. Travelers can rent a space for multiple people to share, a shared space with private rooms, or the entire property for themselves</a:t>
            </a:r>
            <a:r>
              <a:rPr lang="en-US" sz="1600" b="1" kern="1200" spc="-70" dirty="0">
                <a:solidFill>
                  <a:schemeClr val="bg1">
                    <a:lumMod val="75000"/>
                  </a:schemeClr>
                </a:solidFill>
                <a:latin typeface="Verdana" panose="020B0604030504040204" charset="0"/>
                <a:ea typeface="+mn-ea"/>
                <a:cs typeface="Verdana" panose="020B0604030504040204" charset="0"/>
              </a:rPr>
              <a:t>.</a:t>
            </a:r>
          </a:p>
          <a:p>
            <a:pPr marL="570865" marR="10160" indent="-428625" algn="just">
              <a:spcBef>
                <a:spcPts val="1765"/>
              </a:spcBef>
              <a:buClrTx/>
              <a:buSzTx/>
              <a:buFont typeface="MS PGothic" panose="020B0600070205080204" charset="-128"/>
              <a:buChar char="❖"/>
              <a:tabLst>
                <a:tab pos="571500" algn="l"/>
              </a:tabLst>
            </a:pPr>
            <a:r>
              <a:rPr lang="en-US" sz="1600" b="1" kern="1200" spc="-70" dirty="0">
                <a:solidFill>
                  <a:schemeClr val="bg1">
                    <a:lumMod val="75000"/>
                  </a:schemeClr>
                </a:solidFill>
                <a:latin typeface="Verdana" panose="020B0604030504040204" charset="0"/>
                <a:ea typeface="+mn-ea"/>
                <a:cs typeface="Verdana" panose="020B0604030504040204" charset="0"/>
              </a:rPr>
              <a:t>Since 2008, guests and hosts have used Airbnb to expand on traveling possibilities and present a more unique, personalized way of experiencing the world.</a:t>
            </a:r>
          </a:p>
          <a:p>
            <a:pPr marL="570865" marR="10160" indent="-428625" algn="just">
              <a:spcBef>
                <a:spcPts val="1765"/>
              </a:spcBef>
              <a:buClrTx/>
              <a:buSzTx/>
              <a:buFont typeface="MS PGothic" panose="020B0600070205080204" charset="-128"/>
              <a:buChar char="❖"/>
              <a:tabLst>
                <a:tab pos="571500" algn="l"/>
              </a:tabLst>
            </a:pPr>
            <a:r>
              <a:rPr lang="en-US" sz="1600" b="1" kern="1200" spc="-70" dirty="0">
                <a:solidFill>
                  <a:schemeClr val="bg1">
                    <a:lumMod val="75000"/>
                  </a:schemeClr>
                </a:solidFill>
                <a:latin typeface="Verdana" panose="020B0604030504040204" charset="0"/>
                <a:ea typeface="+mn-ea"/>
                <a:cs typeface="Verdana" panose="020B0604030504040204" charset="0"/>
              </a:rPr>
              <a:t> Today, Airbnb became one of a kind service that is used and recognized by the whole world.</a:t>
            </a:r>
          </a:p>
          <a:p>
            <a:pPr marL="570865" marR="10160" indent="-428625" algn="just">
              <a:spcBef>
                <a:spcPts val="1765"/>
              </a:spcBef>
              <a:buClrTx/>
              <a:buSzTx/>
              <a:buFont typeface="MS PGothic" panose="020B0600070205080204" charset="-128"/>
              <a:buChar char="❖"/>
              <a:tabLst>
                <a:tab pos="571500" algn="l"/>
              </a:tabLst>
            </a:pPr>
            <a:r>
              <a:rPr lang="en-US" sz="1600" b="1" kern="1200" spc="-70" dirty="0">
                <a:solidFill>
                  <a:schemeClr val="bg1">
                    <a:lumMod val="75000"/>
                  </a:schemeClr>
                </a:solidFill>
                <a:latin typeface="Verdana" panose="020B0604030504040204" charset="0"/>
                <a:ea typeface="+mn-ea"/>
                <a:cs typeface="Verdana" panose="020B0604030504040204" charset="0"/>
              </a:rPr>
              <a:t>Airbnb is based on a peer-to-peer business model. This makes it simple, easy to use, and tends to be more profitable for both parties. The model also gives you the opportunity to customize and personalize your guests’ experience the way you want</a:t>
            </a:r>
          </a:p>
        </p:txBody>
      </p:sp>
      <p:pic>
        <p:nvPicPr>
          <p:cNvPr id="4" name="object 2"/>
          <p:cNvPicPr/>
          <p:nvPr/>
        </p:nvPicPr>
        <p:blipFill>
          <a:blip r:embed="rId3" cstate="print"/>
          <a:stretch>
            <a:fillRect/>
          </a:stretch>
        </p:blipFill>
        <p:spPr>
          <a:xfrm>
            <a:off x="311785" y="83185"/>
            <a:ext cx="1971040" cy="527685"/>
          </a:xfrm>
          <a:prstGeom prst="rect">
            <a:avLst/>
          </a:prstGeom>
        </p:spPr>
      </p:pic>
      <p:pic>
        <p:nvPicPr>
          <p:cNvPr id="8" name="~PP2035.WAV">
            <a:hlinkClick r:id="" action="ppaction://media"/>
          </p:cNvPr>
          <p:cNvPicPr>
            <a:picLocks noRot="1" noChangeAspect="1"/>
          </p:cNvPicPr>
          <p:nvPr>
            <a:wavAudioFile r:embed="rId1" name="~PP2035.WAV"/>
          </p:nvPr>
        </p:nvPicPr>
        <p:blipFill>
          <a:blip r:embed="rId4"/>
          <a:stretch>
            <a:fillRect/>
          </a:stretch>
        </p:blipFill>
        <p:spPr>
          <a:xfrm>
            <a:off x="8729663" y="4729163"/>
            <a:ext cx="244475" cy="244475"/>
          </a:xfrm>
          <a:prstGeom prst="rect">
            <a:avLst/>
          </a:prstGeom>
        </p:spPr>
      </p:pic>
    </p:spTree>
  </p:cSld>
  <p:clrMapOvr>
    <a:masterClrMapping/>
  </p:clrMapOvr>
  <p:transition advTm="843"/>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8"/>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11785" y="94615"/>
            <a:ext cx="8226425" cy="572770"/>
          </a:xfrm>
        </p:spPr>
        <p:txBody>
          <a:bodyPr/>
          <a:lstStyle/>
          <a:p>
            <a:pPr algn="l"/>
            <a:r>
              <a:rPr lang="en-US" b="1">
                <a:sym typeface="+mn-ea"/>
              </a:rPr>
              <a:t>			Problem Statement</a:t>
            </a:r>
            <a:endParaRPr lang="en-US" b="1"/>
          </a:p>
        </p:txBody>
      </p:sp>
      <p:sp>
        <p:nvSpPr>
          <p:cNvPr id="3" name="Text Placeholder 2"/>
          <p:cNvSpPr>
            <a:spLocks noGrp="1"/>
          </p:cNvSpPr>
          <p:nvPr>
            <p:ph type="body" idx="1"/>
          </p:nvPr>
        </p:nvSpPr>
        <p:spPr>
          <a:xfrm>
            <a:off x="311785" y="779145"/>
            <a:ext cx="8588375" cy="4162425"/>
          </a:xfrm>
        </p:spPr>
        <p:txBody>
          <a:bodyPr/>
          <a:lstStyle/>
          <a:p>
            <a:pPr marL="570865" marR="10160" indent="-428625" algn="just">
              <a:lnSpc>
                <a:spcPct val="115000"/>
              </a:lnSpc>
              <a:spcBef>
                <a:spcPts val="1765"/>
              </a:spcBef>
              <a:buClr>
                <a:srgbClr val="212121"/>
              </a:buClr>
              <a:buFont typeface="Wingdings" panose="05000000000000000000" charset="0"/>
              <a:buChar char="v"/>
              <a:tabLst>
                <a:tab pos="571500" algn="l"/>
              </a:tabLst>
            </a:pPr>
            <a:r>
              <a:rPr sz="1500" b="1" kern="1200" spc="-70" dirty="0">
                <a:solidFill>
                  <a:schemeClr val="bg1">
                    <a:lumMod val="75000"/>
                  </a:schemeClr>
                </a:solidFill>
                <a:latin typeface="Verdana" panose="020B0604030504040204" charset="0"/>
                <a:ea typeface="+mn-ea"/>
                <a:cs typeface="Verdana" panose="020B0604030504040204" charset="0"/>
                <a:sym typeface="+mn-ea"/>
              </a:rPr>
              <a:t>For this </a:t>
            </a:r>
            <a:r>
              <a:rPr sz="1500" b="1" kern="1200" spc="-70">
                <a:solidFill>
                  <a:schemeClr val="bg1">
                    <a:lumMod val="75000"/>
                  </a:schemeClr>
                </a:solidFill>
                <a:latin typeface="Verdana" panose="020B0604030504040204" charset="0"/>
                <a:ea typeface="+mn-ea"/>
                <a:cs typeface="Verdana" panose="020B0604030504040204" charset="0"/>
                <a:sym typeface="+mn-ea"/>
              </a:rPr>
              <a:t>project </a:t>
            </a:r>
            <a:r>
              <a:rPr sz="1500" b="1" kern="1200" spc="-70" smtClean="0">
                <a:solidFill>
                  <a:schemeClr val="bg1">
                    <a:lumMod val="75000"/>
                  </a:schemeClr>
                </a:solidFill>
                <a:latin typeface="Verdana" panose="020B0604030504040204" charset="0"/>
                <a:ea typeface="+mn-ea"/>
                <a:cs typeface="Verdana" panose="020B0604030504040204" charset="0"/>
                <a:sym typeface="+mn-ea"/>
              </a:rPr>
              <a:t>analyzing </a:t>
            </a:r>
            <a:r>
              <a:rPr sz="1500" b="1" kern="1200" spc="-70" dirty="0">
                <a:solidFill>
                  <a:schemeClr val="bg1">
                    <a:lumMod val="75000"/>
                  </a:schemeClr>
                </a:solidFill>
                <a:latin typeface="Verdana" panose="020B0604030504040204" charset="0"/>
                <a:ea typeface="+mn-ea"/>
                <a:cs typeface="Verdana" panose="020B0604030504040204" charset="0"/>
                <a:sym typeface="+mn-ea"/>
              </a:rPr>
              <a:t>Airbnb’s New York City(NYC) data of 2019. NYC  is not only the most famous city in the world but also top global destination for  visitors drawn to its museums, entertainment, restaurants and commerce.</a:t>
            </a:r>
          </a:p>
          <a:p>
            <a:pPr marL="570865" marR="10160" indent="-428625" algn="just">
              <a:lnSpc>
                <a:spcPct val="115000"/>
              </a:lnSpc>
              <a:spcBef>
                <a:spcPts val="1765"/>
              </a:spcBef>
              <a:buClr>
                <a:srgbClr val="212121"/>
              </a:buClr>
              <a:buFont typeface="Wingdings" panose="05000000000000000000" charset="0"/>
              <a:buChar char="v"/>
              <a:tabLst>
                <a:tab pos="571500" algn="l"/>
              </a:tabLst>
            </a:pPr>
            <a:r>
              <a:rPr sz="1500" b="1" kern="1200" spc="-70" dirty="0">
                <a:solidFill>
                  <a:schemeClr val="bg1">
                    <a:lumMod val="75000"/>
                  </a:schemeClr>
                </a:solidFill>
                <a:latin typeface="Verdana" panose="020B0604030504040204" charset="0"/>
                <a:ea typeface="+mn-ea"/>
                <a:cs typeface="Verdana" panose="020B0604030504040204" charset="0"/>
                <a:sym typeface="+mn-ea"/>
              </a:rPr>
              <a:t>Our main objective is to ﬁnd out the key metrics that inﬂuence the listing of  properties on the platform. For this, we will explore and visualize the dataset  from Airbnb in NYC using basic exploratory data analysis (EDA) techniques.</a:t>
            </a:r>
          </a:p>
          <a:p>
            <a:pPr marL="570865" marR="10160" indent="-428625" algn="just">
              <a:lnSpc>
                <a:spcPct val="115000"/>
              </a:lnSpc>
              <a:spcBef>
                <a:spcPts val="1765"/>
              </a:spcBef>
              <a:buClr>
                <a:srgbClr val="212121"/>
              </a:buClr>
              <a:buFont typeface="Wingdings" panose="05000000000000000000" charset="0"/>
              <a:buChar char="v"/>
              <a:tabLst>
                <a:tab pos="571500" algn="l"/>
              </a:tabLst>
            </a:pPr>
            <a:r>
              <a:rPr lang="en-US" sz="1500" b="1" kern="1200" spc="-70" dirty="0">
                <a:solidFill>
                  <a:schemeClr val="bg1">
                    <a:lumMod val="75000"/>
                  </a:schemeClr>
                </a:solidFill>
                <a:latin typeface="Verdana" panose="020B0604030504040204" charset="0"/>
                <a:ea typeface="+mn-ea"/>
                <a:cs typeface="Verdana" panose="020B0604030504040204" charset="0"/>
                <a:sym typeface="+mn-ea"/>
              </a:rPr>
              <a:t>D</a:t>
            </a:r>
            <a:r>
              <a:rPr sz="1500" b="1" kern="1200" spc="-70" dirty="0">
                <a:solidFill>
                  <a:schemeClr val="bg1">
                    <a:lumMod val="75000"/>
                  </a:schemeClr>
                </a:solidFill>
                <a:latin typeface="Verdana" panose="020B0604030504040204" charset="0"/>
                <a:ea typeface="+mn-ea"/>
                <a:cs typeface="Verdana" panose="020B0604030504040204" charset="0"/>
                <a:sym typeface="+mn-ea"/>
              </a:rPr>
              <a:t>ata analysis on thousands of listings provided through Airbnb is a crucial  factor for the </a:t>
            </a:r>
            <a:r>
              <a:rPr sz="1500" b="1" kern="1200" spc="-70">
                <a:solidFill>
                  <a:schemeClr val="bg1">
                    <a:lumMod val="75000"/>
                  </a:schemeClr>
                </a:solidFill>
                <a:latin typeface="Verdana" panose="020B0604030504040204" charset="0"/>
                <a:ea typeface="+mn-ea"/>
                <a:cs typeface="Verdana" panose="020B0604030504040204" charset="0"/>
                <a:sym typeface="+mn-ea"/>
              </a:rPr>
              <a:t>company</a:t>
            </a:r>
            <a:r>
              <a:rPr sz="1500" b="1" kern="1200" spc="-70" smtClean="0">
                <a:solidFill>
                  <a:schemeClr val="bg1">
                    <a:lumMod val="75000"/>
                  </a:schemeClr>
                </a:solidFill>
                <a:latin typeface="Verdana" panose="020B0604030504040204" charset="0"/>
                <a:ea typeface="+mn-ea"/>
                <a:cs typeface="Verdana" panose="020B0604030504040204" charset="0"/>
                <a:sym typeface="+mn-ea"/>
              </a:rPr>
              <a:t>.</a:t>
            </a:r>
            <a:endParaRPr sz="1500" b="1" spc="-70" dirty="0">
              <a:solidFill>
                <a:srgbClr val="212121"/>
              </a:solidFill>
              <a:latin typeface="Verdana" panose="020B0604030504040204" charset="0"/>
              <a:cs typeface="Verdana" panose="020B0604030504040204" charset="0"/>
              <a:sym typeface="+mn-ea"/>
            </a:endParaRPr>
          </a:p>
          <a:p>
            <a:pPr marL="570865" marR="10160" indent="-428625" algn="just">
              <a:lnSpc>
                <a:spcPct val="115000"/>
              </a:lnSpc>
              <a:spcBef>
                <a:spcPts val="1765"/>
              </a:spcBef>
              <a:buClr>
                <a:srgbClr val="212121"/>
              </a:buClr>
              <a:buFont typeface="Wingdings" panose="05000000000000000000" charset="0"/>
              <a:buChar char="v"/>
              <a:tabLst>
                <a:tab pos="571500" algn="l"/>
              </a:tabLst>
            </a:pPr>
            <a:r>
              <a:rPr lang="en-IN" sz="1500" b="1" kern="1200" spc="-70" dirty="0" smtClean="0">
                <a:solidFill>
                  <a:schemeClr val="bg1">
                    <a:lumMod val="75000"/>
                  </a:schemeClr>
                </a:solidFill>
                <a:latin typeface="Verdana" panose="020B0604030504040204" charset="0"/>
                <a:ea typeface="+mn-ea"/>
                <a:cs typeface="Verdana" panose="020B0604030504040204" charset="0"/>
                <a:sym typeface="+mn-ea"/>
              </a:rPr>
              <a:t>It </a:t>
            </a:r>
            <a:r>
              <a:rPr sz="1500" b="1" kern="1200" spc="-70" smtClean="0">
                <a:solidFill>
                  <a:schemeClr val="bg1">
                    <a:lumMod val="75000"/>
                  </a:schemeClr>
                </a:solidFill>
                <a:latin typeface="Verdana" panose="020B0604030504040204" charset="0"/>
                <a:ea typeface="+mn-ea"/>
                <a:cs typeface="Verdana" panose="020B0604030504040204" charset="0"/>
                <a:sym typeface="+mn-ea"/>
              </a:rPr>
              <a:t>will </a:t>
            </a:r>
            <a:r>
              <a:rPr sz="1500" b="1" kern="1200" spc="-70" dirty="0">
                <a:solidFill>
                  <a:schemeClr val="bg1">
                    <a:lumMod val="75000"/>
                  </a:schemeClr>
                </a:solidFill>
                <a:latin typeface="Verdana" panose="020B0604030504040204" charset="0"/>
                <a:ea typeface="+mn-ea"/>
                <a:cs typeface="Verdana" panose="020B0604030504040204" charset="0"/>
                <a:sym typeface="+mn-ea"/>
              </a:rPr>
              <a:t>be ﬁnding out the distribution of every Airbnb listing based on their  location in NYC, including their price range, room type, listing name, and other related  factors.</a:t>
            </a:r>
            <a:endParaRPr sz="1500" b="1" kern="1200" spc="-70" dirty="0">
              <a:solidFill>
                <a:schemeClr val="bg1">
                  <a:lumMod val="75000"/>
                </a:schemeClr>
              </a:solidFill>
              <a:latin typeface="Verdana" panose="020B0604030504040204" charset="0"/>
              <a:ea typeface="+mn-ea"/>
              <a:cs typeface="Verdana" panose="020B0604030504040204" charset="0"/>
            </a:endParaRPr>
          </a:p>
          <a:p>
            <a:endParaRPr lang="en-US" sz="1500" b="1" dirty="0">
              <a:solidFill>
                <a:schemeClr val="dk1"/>
              </a:solidFill>
              <a:latin typeface="Verdana" panose="020B0604030504040204" charset="0"/>
              <a:cs typeface="Verdana" panose="020B0604030504040204" charset="0"/>
            </a:endParaRPr>
          </a:p>
        </p:txBody>
      </p:sp>
      <p:pic>
        <p:nvPicPr>
          <p:cNvPr id="4" name="object 2"/>
          <p:cNvPicPr/>
          <p:nvPr/>
        </p:nvPicPr>
        <p:blipFill>
          <a:blip r:embed="rId4" cstate="print"/>
          <a:stretch>
            <a:fillRect/>
          </a:stretch>
        </p:blipFill>
        <p:spPr>
          <a:xfrm>
            <a:off x="403225" y="94615"/>
            <a:ext cx="2061210" cy="572770"/>
          </a:xfrm>
          <a:prstGeom prst="rect">
            <a:avLst/>
          </a:prstGeom>
        </p:spPr>
      </p:pic>
      <p:pic>
        <p:nvPicPr>
          <p:cNvPr id="6" name="~PP3133.WAV">
            <a:hlinkClick r:id="" action="ppaction://media"/>
          </p:cNvPr>
          <p:cNvPicPr>
            <a:picLocks noRot="1" noChangeAspect="1"/>
          </p:cNvPicPr>
          <p:nvPr>
            <a:wavAudioFile r:embed="rId2" name="~PP3133.WAV"/>
          </p:nvPr>
        </p:nvPicPr>
        <p:blipFill>
          <a:blip r:embed="rId5"/>
          <a:stretch>
            <a:fillRect/>
          </a:stretch>
        </p:blipFill>
        <p:spPr>
          <a:xfrm>
            <a:off x="8729663" y="4729163"/>
            <a:ext cx="244475" cy="244475"/>
          </a:xfrm>
          <a:prstGeom prst="rect">
            <a:avLst/>
          </a:prstGeom>
        </p:spPr>
      </p:pic>
    </p:spTree>
  </p:cSld>
  <p:clrMapOvr>
    <a:overrideClrMapping bg1="lt1" tx1="dk1" bg2="dk2" tx2="lt2" accent1="accent1" accent2="accent2" accent3="accent3" accent4="accent4" accent5="accent5" accent6="accent6" hlink="hlink" folHlink="folHlink"/>
  </p:clrMapOvr>
  <p:transition advTm="1469"/>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6"/>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11785" y="94615"/>
            <a:ext cx="8226425" cy="572770"/>
          </a:xfrm>
        </p:spPr>
        <p:txBody>
          <a:bodyPr/>
          <a:lstStyle/>
          <a:p>
            <a:pPr algn="ctr"/>
            <a:r>
              <a:rPr lang="en-US" b="1"/>
              <a:t>Understanding of Data given </a:t>
            </a:r>
          </a:p>
        </p:txBody>
      </p:sp>
      <p:sp>
        <p:nvSpPr>
          <p:cNvPr id="3" name="Text Placeholder 2"/>
          <p:cNvSpPr>
            <a:spLocks noGrp="1"/>
          </p:cNvSpPr>
          <p:nvPr>
            <p:ph type="body" idx="1"/>
          </p:nvPr>
        </p:nvSpPr>
        <p:spPr>
          <a:xfrm>
            <a:off x="311785" y="744855"/>
            <a:ext cx="8588375" cy="4309110"/>
          </a:xfrm>
        </p:spPr>
        <p:txBody>
          <a:bodyPr/>
          <a:lstStyle/>
          <a:p>
            <a:pPr marL="363855" indent="-351790">
              <a:lnSpc>
                <a:spcPct val="100000"/>
              </a:lnSpc>
              <a:spcBef>
                <a:spcPts val="385"/>
              </a:spcBef>
              <a:buClr>
                <a:srgbClr val="212121"/>
              </a:buClr>
              <a:buChar char="■"/>
              <a:tabLst>
                <a:tab pos="363855" algn="l"/>
                <a:tab pos="364490" algn="l"/>
              </a:tabLst>
            </a:pPr>
            <a:r>
              <a:rPr sz="1400" b="1" spc="-5" dirty="0">
                <a:solidFill>
                  <a:srgbClr val="212121"/>
                </a:solidFill>
                <a:latin typeface="Verdana" panose="020B0604030504040204" charset="0"/>
                <a:cs typeface="Verdana" panose="020B0604030504040204" charset="0"/>
                <a:sym typeface="+mn-ea"/>
              </a:rPr>
              <a:t>Id</a:t>
            </a:r>
            <a:r>
              <a:rPr lang="en-US" sz="1400" b="1" spc="-5" dirty="0">
                <a:solidFill>
                  <a:srgbClr val="212121"/>
                </a:solidFill>
                <a:latin typeface="Verdana" panose="020B0604030504040204" charset="0"/>
                <a:cs typeface="Verdana" panose="020B0604030504040204" charset="0"/>
                <a:sym typeface="+mn-ea"/>
              </a:rPr>
              <a:t>- </a:t>
            </a:r>
            <a:r>
              <a:rPr lang="en-US" sz="1400" spc="-5" dirty="0">
                <a:solidFill>
                  <a:srgbClr val="212121"/>
                </a:solidFill>
                <a:latin typeface="Verdana" panose="020B0604030504040204" charset="0"/>
                <a:cs typeface="Verdana" panose="020B0604030504040204" charset="0"/>
                <a:sym typeface="+mn-ea"/>
              </a:rPr>
              <a:t>These gives us the listing id.</a:t>
            </a:r>
            <a:endParaRPr sz="1400" b="1">
              <a:latin typeface="Verdana" panose="020B0604030504040204" charset="0"/>
              <a:cs typeface="Verdana" panose="020B0604030504040204" charset="0"/>
            </a:endParaRPr>
          </a:p>
          <a:p>
            <a:pPr marL="363855" indent="-351790">
              <a:lnSpc>
                <a:spcPct val="100000"/>
              </a:lnSpc>
              <a:spcBef>
                <a:spcPts val="290"/>
              </a:spcBef>
              <a:buClr>
                <a:srgbClr val="212121"/>
              </a:buClr>
              <a:buChar char="■"/>
              <a:tabLst>
                <a:tab pos="363855" algn="l"/>
                <a:tab pos="364490" algn="l"/>
              </a:tabLst>
            </a:pPr>
            <a:r>
              <a:rPr sz="1400" b="1" spc="-5" dirty="0">
                <a:solidFill>
                  <a:srgbClr val="212121"/>
                </a:solidFill>
                <a:latin typeface="Verdana" panose="020B0604030504040204" charset="0"/>
                <a:cs typeface="Verdana" panose="020B0604030504040204" charset="0"/>
                <a:sym typeface="+mn-ea"/>
              </a:rPr>
              <a:t>Name</a:t>
            </a:r>
            <a:r>
              <a:rPr lang="en-US" sz="1400" b="1" spc="-5" dirty="0">
                <a:solidFill>
                  <a:srgbClr val="212121"/>
                </a:solidFill>
                <a:latin typeface="Verdana" panose="020B0604030504040204" charset="0"/>
                <a:cs typeface="Verdana" panose="020B0604030504040204" charset="0"/>
                <a:sym typeface="+mn-ea"/>
              </a:rPr>
              <a:t>- </a:t>
            </a:r>
            <a:r>
              <a:rPr lang="en-US" sz="1400" spc="-5" dirty="0">
                <a:solidFill>
                  <a:srgbClr val="212121"/>
                </a:solidFill>
                <a:latin typeface="Verdana" panose="020B0604030504040204" charset="0"/>
                <a:cs typeface="Verdana" panose="020B0604030504040204" charset="0"/>
                <a:sym typeface="+mn-ea"/>
              </a:rPr>
              <a:t>listing name</a:t>
            </a:r>
            <a:endParaRPr lang="en-US" sz="1400" b="1" spc="-5" dirty="0">
              <a:solidFill>
                <a:srgbClr val="212121"/>
              </a:solidFill>
              <a:latin typeface="Verdana" panose="020B0604030504040204" charset="0"/>
              <a:cs typeface="Verdana" panose="020B0604030504040204" charset="0"/>
              <a:sym typeface="+mn-ea"/>
            </a:endParaRPr>
          </a:p>
          <a:p>
            <a:pPr marL="363855" indent="-351790">
              <a:lnSpc>
                <a:spcPct val="100000"/>
              </a:lnSpc>
              <a:spcBef>
                <a:spcPts val="285"/>
              </a:spcBef>
              <a:buClr>
                <a:srgbClr val="212121"/>
              </a:buClr>
              <a:buChar char="■"/>
              <a:tabLst>
                <a:tab pos="363855" algn="l"/>
                <a:tab pos="364490" algn="l"/>
              </a:tabLst>
            </a:pPr>
            <a:r>
              <a:rPr sz="1400" b="1" spc="-5" dirty="0">
                <a:solidFill>
                  <a:srgbClr val="212121"/>
                </a:solidFill>
                <a:latin typeface="Verdana" panose="020B0604030504040204" charset="0"/>
                <a:cs typeface="Verdana" panose="020B0604030504040204" charset="0"/>
                <a:sym typeface="+mn-ea"/>
              </a:rPr>
              <a:t>Host_id</a:t>
            </a:r>
            <a:r>
              <a:rPr lang="en-US" sz="1400" b="1" spc="-5" dirty="0">
                <a:solidFill>
                  <a:srgbClr val="212121"/>
                </a:solidFill>
                <a:latin typeface="Verdana" panose="020B0604030504040204" charset="0"/>
                <a:cs typeface="Verdana" panose="020B0604030504040204" charset="0"/>
                <a:sym typeface="+mn-ea"/>
              </a:rPr>
              <a:t>- </a:t>
            </a:r>
            <a:r>
              <a:rPr lang="en-US" sz="1400" spc="-5" dirty="0">
                <a:solidFill>
                  <a:srgbClr val="212121"/>
                </a:solidFill>
                <a:latin typeface="Verdana" panose="020B0604030504040204" charset="0"/>
                <a:cs typeface="Verdana" panose="020B0604030504040204" charset="0"/>
                <a:sym typeface="+mn-ea"/>
              </a:rPr>
              <a:t>host id</a:t>
            </a:r>
            <a:endParaRPr lang="en-US" sz="1400" b="1" spc="-5" dirty="0">
              <a:solidFill>
                <a:srgbClr val="212121"/>
              </a:solidFill>
              <a:latin typeface="Verdana" panose="020B0604030504040204" charset="0"/>
              <a:cs typeface="Verdana" panose="020B0604030504040204" charset="0"/>
              <a:sym typeface="+mn-ea"/>
            </a:endParaRPr>
          </a:p>
          <a:p>
            <a:pPr marL="363855" indent="-351790">
              <a:lnSpc>
                <a:spcPct val="100000"/>
              </a:lnSpc>
              <a:spcBef>
                <a:spcPts val="290"/>
              </a:spcBef>
              <a:buClr>
                <a:srgbClr val="212121"/>
              </a:buClr>
              <a:buChar char="■"/>
              <a:tabLst>
                <a:tab pos="363855" algn="l"/>
                <a:tab pos="364490" algn="l"/>
              </a:tabLst>
            </a:pPr>
            <a:r>
              <a:rPr sz="1400" b="1" spc="-5" dirty="0">
                <a:solidFill>
                  <a:srgbClr val="212121"/>
                </a:solidFill>
                <a:latin typeface="Verdana" panose="020B0604030504040204" charset="0"/>
                <a:cs typeface="Verdana" panose="020B0604030504040204" charset="0"/>
                <a:sym typeface="+mn-ea"/>
              </a:rPr>
              <a:t>Host_name</a:t>
            </a:r>
            <a:r>
              <a:rPr lang="en-US" sz="1400" b="1" spc="-5" dirty="0">
                <a:solidFill>
                  <a:srgbClr val="212121"/>
                </a:solidFill>
                <a:latin typeface="Verdana" panose="020B0604030504040204" charset="0"/>
                <a:cs typeface="Verdana" panose="020B0604030504040204" charset="0"/>
                <a:sym typeface="+mn-ea"/>
              </a:rPr>
              <a:t>- </a:t>
            </a:r>
            <a:r>
              <a:rPr lang="en-US" sz="1400" spc="-5" dirty="0">
                <a:solidFill>
                  <a:srgbClr val="212121"/>
                </a:solidFill>
                <a:latin typeface="Verdana" panose="020B0604030504040204" charset="0"/>
                <a:cs typeface="Verdana" panose="020B0604030504040204" charset="0"/>
                <a:sym typeface="+mn-ea"/>
              </a:rPr>
              <a:t>host name</a:t>
            </a:r>
            <a:endParaRPr lang="en-US" sz="1400" b="1" spc="-5" dirty="0">
              <a:solidFill>
                <a:srgbClr val="212121"/>
              </a:solidFill>
              <a:latin typeface="Verdana" panose="020B0604030504040204" charset="0"/>
              <a:cs typeface="Verdana" panose="020B0604030504040204" charset="0"/>
              <a:sym typeface="+mn-ea"/>
            </a:endParaRPr>
          </a:p>
          <a:p>
            <a:pPr marL="363855" indent="-351790">
              <a:lnSpc>
                <a:spcPct val="100000"/>
              </a:lnSpc>
              <a:spcBef>
                <a:spcPts val="290"/>
              </a:spcBef>
              <a:buClr>
                <a:srgbClr val="212121"/>
              </a:buClr>
              <a:buChar char="■"/>
              <a:tabLst>
                <a:tab pos="363855" algn="l"/>
                <a:tab pos="364490" algn="l"/>
              </a:tabLst>
            </a:pPr>
            <a:r>
              <a:rPr sz="1400" b="1" spc="-5" dirty="0">
                <a:solidFill>
                  <a:srgbClr val="212121"/>
                </a:solidFill>
                <a:latin typeface="Verdana" panose="020B0604030504040204" charset="0"/>
                <a:cs typeface="Verdana" panose="020B0604030504040204" charset="0"/>
                <a:sym typeface="+mn-ea"/>
              </a:rPr>
              <a:t>Neighbourhood_group</a:t>
            </a:r>
            <a:r>
              <a:rPr lang="en-US" sz="1400" b="1" spc="-5" dirty="0">
                <a:solidFill>
                  <a:srgbClr val="212121"/>
                </a:solidFill>
                <a:latin typeface="Verdana" panose="020B0604030504040204" charset="0"/>
                <a:cs typeface="Verdana" panose="020B0604030504040204" charset="0"/>
                <a:sym typeface="+mn-ea"/>
              </a:rPr>
              <a:t>- </a:t>
            </a:r>
            <a:r>
              <a:rPr lang="en-US" sz="1400" spc="-5" dirty="0">
                <a:solidFill>
                  <a:srgbClr val="212121"/>
                </a:solidFill>
                <a:latin typeface="Verdana" panose="020B0604030504040204" charset="0"/>
                <a:cs typeface="Verdana" panose="020B0604030504040204" charset="0"/>
                <a:sym typeface="+mn-ea"/>
              </a:rPr>
              <a:t>NYC borough</a:t>
            </a:r>
            <a:endParaRPr lang="en-US" sz="1400" b="1" spc="-5" dirty="0">
              <a:solidFill>
                <a:srgbClr val="212121"/>
              </a:solidFill>
              <a:latin typeface="Verdana" panose="020B0604030504040204" charset="0"/>
              <a:cs typeface="Verdana" panose="020B0604030504040204" charset="0"/>
              <a:sym typeface="+mn-ea"/>
            </a:endParaRPr>
          </a:p>
          <a:p>
            <a:pPr marL="363855" indent="-351790">
              <a:lnSpc>
                <a:spcPct val="100000"/>
              </a:lnSpc>
              <a:spcBef>
                <a:spcPts val="285"/>
              </a:spcBef>
              <a:buClr>
                <a:srgbClr val="212121"/>
              </a:buClr>
              <a:buChar char="■"/>
              <a:tabLst>
                <a:tab pos="363855" algn="l"/>
                <a:tab pos="364490" algn="l"/>
              </a:tabLst>
            </a:pPr>
            <a:r>
              <a:rPr sz="1400" b="1" spc="-5" dirty="0">
                <a:solidFill>
                  <a:srgbClr val="212121"/>
                </a:solidFill>
                <a:latin typeface="Verdana" panose="020B0604030504040204" charset="0"/>
                <a:cs typeface="Verdana" panose="020B0604030504040204" charset="0"/>
                <a:sym typeface="+mn-ea"/>
              </a:rPr>
              <a:t>Neighbourhood</a:t>
            </a:r>
            <a:r>
              <a:rPr lang="en-US" sz="1400" b="1" spc="-5" dirty="0">
                <a:solidFill>
                  <a:srgbClr val="212121"/>
                </a:solidFill>
                <a:latin typeface="Verdana" panose="020B0604030504040204" charset="0"/>
                <a:cs typeface="Verdana" panose="020B0604030504040204" charset="0"/>
                <a:sym typeface="+mn-ea"/>
              </a:rPr>
              <a:t>- </a:t>
            </a:r>
            <a:r>
              <a:rPr lang="en-US" sz="1400" spc="-5" dirty="0">
                <a:solidFill>
                  <a:srgbClr val="212121"/>
                </a:solidFill>
                <a:latin typeface="Verdana" panose="020B0604030504040204" charset="0"/>
                <a:cs typeface="Verdana" panose="020B0604030504040204" charset="0"/>
                <a:sym typeface="+mn-ea"/>
              </a:rPr>
              <a:t>NYC neighborhood</a:t>
            </a:r>
            <a:endParaRPr lang="en-US" sz="1400" b="1" spc="-5" dirty="0">
              <a:solidFill>
                <a:srgbClr val="212121"/>
              </a:solidFill>
              <a:latin typeface="Verdana" panose="020B0604030504040204" charset="0"/>
              <a:cs typeface="Verdana" panose="020B0604030504040204" charset="0"/>
              <a:sym typeface="+mn-ea"/>
            </a:endParaRPr>
          </a:p>
          <a:p>
            <a:pPr marL="363855" indent="-351790">
              <a:lnSpc>
                <a:spcPct val="100000"/>
              </a:lnSpc>
              <a:spcBef>
                <a:spcPts val="290"/>
              </a:spcBef>
              <a:buClr>
                <a:srgbClr val="212121"/>
              </a:buClr>
              <a:buChar char="■"/>
              <a:tabLst>
                <a:tab pos="363855" algn="l"/>
                <a:tab pos="364490" algn="l"/>
              </a:tabLst>
            </a:pPr>
            <a:r>
              <a:rPr sz="1400" b="1" spc="-5" dirty="0">
                <a:solidFill>
                  <a:srgbClr val="212121"/>
                </a:solidFill>
                <a:latin typeface="Verdana" panose="020B0604030504040204" charset="0"/>
                <a:cs typeface="Verdana" panose="020B0604030504040204" charset="0"/>
                <a:sym typeface="+mn-ea"/>
              </a:rPr>
              <a:t>Latitude</a:t>
            </a:r>
            <a:r>
              <a:rPr lang="en-US" sz="1400" b="1" spc="-5" dirty="0">
                <a:solidFill>
                  <a:srgbClr val="212121"/>
                </a:solidFill>
                <a:latin typeface="Verdana" panose="020B0604030504040204" charset="0"/>
                <a:cs typeface="Verdana" panose="020B0604030504040204" charset="0"/>
                <a:sym typeface="+mn-ea"/>
              </a:rPr>
              <a:t>- </a:t>
            </a:r>
            <a:r>
              <a:rPr lang="en-US" sz="1400" spc="-5" dirty="0">
                <a:solidFill>
                  <a:srgbClr val="212121"/>
                </a:solidFill>
                <a:latin typeface="Verdana" panose="020B0604030504040204" charset="0"/>
                <a:cs typeface="Verdana" panose="020B0604030504040204" charset="0"/>
                <a:sym typeface="+mn-ea"/>
              </a:rPr>
              <a:t>listing latitude</a:t>
            </a:r>
            <a:endParaRPr lang="en-US" sz="1400" b="1" spc="-5" dirty="0">
              <a:solidFill>
                <a:srgbClr val="212121"/>
              </a:solidFill>
              <a:latin typeface="Verdana" panose="020B0604030504040204" charset="0"/>
              <a:cs typeface="Verdana" panose="020B0604030504040204" charset="0"/>
              <a:sym typeface="+mn-ea"/>
            </a:endParaRPr>
          </a:p>
          <a:p>
            <a:pPr marL="363855" indent="-351790">
              <a:lnSpc>
                <a:spcPct val="100000"/>
              </a:lnSpc>
              <a:spcBef>
                <a:spcPts val="285"/>
              </a:spcBef>
              <a:buClr>
                <a:srgbClr val="212121"/>
              </a:buClr>
              <a:buChar char="■"/>
              <a:tabLst>
                <a:tab pos="363855" algn="l"/>
                <a:tab pos="364490" algn="l"/>
              </a:tabLst>
            </a:pPr>
            <a:r>
              <a:rPr sz="1400" b="1" spc="-5" dirty="0">
                <a:solidFill>
                  <a:srgbClr val="212121"/>
                </a:solidFill>
                <a:latin typeface="Verdana" panose="020B0604030504040204" charset="0"/>
                <a:cs typeface="Verdana" panose="020B0604030504040204" charset="0"/>
                <a:sym typeface="+mn-ea"/>
              </a:rPr>
              <a:t>Longitude</a:t>
            </a:r>
            <a:r>
              <a:rPr lang="en-US" sz="1400" b="1" spc="-5" dirty="0">
                <a:solidFill>
                  <a:srgbClr val="212121"/>
                </a:solidFill>
                <a:latin typeface="Verdana" panose="020B0604030504040204" charset="0"/>
                <a:cs typeface="Verdana" panose="020B0604030504040204" charset="0"/>
                <a:sym typeface="+mn-ea"/>
              </a:rPr>
              <a:t>- </a:t>
            </a:r>
            <a:r>
              <a:rPr lang="en-US" sz="1400" spc="-5" dirty="0">
                <a:solidFill>
                  <a:srgbClr val="212121"/>
                </a:solidFill>
                <a:latin typeface="Verdana" panose="020B0604030504040204" charset="0"/>
                <a:cs typeface="Verdana" panose="020B0604030504040204" charset="0"/>
                <a:sym typeface="+mn-ea"/>
              </a:rPr>
              <a:t>listing longitude</a:t>
            </a:r>
            <a:endParaRPr lang="en-US" sz="1400" b="1" spc="-5" dirty="0">
              <a:solidFill>
                <a:srgbClr val="212121"/>
              </a:solidFill>
              <a:latin typeface="Verdana" panose="020B0604030504040204" charset="0"/>
              <a:cs typeface="Verdana" panose="020B0604030504040204" charset="0"/>
              <a:sym typeface="+mn-ea"/>
            </a:endParaRPr>
          </a:p>
          <a:p>
            <a:pPr marL="363855" indent="-351790">
              <a:lnSpc>
                <a:spcPct val="100000"/>
              </a:lnSpc>
              <a:spcBef>
                <a:spcPts val="290"/>
              </a:spcBef>
              <a:buClr>
                <a:srgbClr val="212121"/>
              </a:buClr>
              <a:buChar char="■"/>
              <a:tabLst>
                <a:tab pos="363855" algn="l"/>
                <a:tab pos="364490" algn="l"/>
              </a:tabLst>
            </a:pPr>
            <a:r>
              <a:rPr sz="1400" b="1" spc="-5" dirty="0">
                <a:solidFill>
                  <a:srgbClr val="212121"/>
                </a:solidFill>
                <a:latin typeface="Verdana" panose="020B0604030504040204" charset="0"/>
                <a:cs typeface="Verdana" panose="020B0604030504040204" charset="0"/>
                <a:sym typeface="+mn-ea"/>
              </a:rPr>
              <a:t>Room_type</a:t>
            </a:r>
            <a:r>
              <a:rPr lang="en-US" sz="1400" b="1" spc="-5" dirty="0">
                <a:solidFill>
                  <a:srgbClr val="212121"/>
                </a:solidFill>
                <a:latin typeface="Verdana" panose="020B0604030504040204" charset="0"/>
                <a:cs typeface="Verdana" panose="020B0604030504040204" charset="0"/>
                <a:sym typeface="+mn-ea"/>
              </a:rPr>
              <a:t>- </a:t>
            </a:r>
            <a:r>
              <a:rPr lang="en-US" sz="1400" spc="-5" dirty="0">
                <a:solidFill>
                  <a:srgbClr val="212121"/>
                </a:solidFill>
                <a:latin typeface="Verdana" panose="020B0604030504040204" charset="0"/>
                <a:cs typeface="Verdana" panose="020B0604030504040204" charset="0"/>
                <a:sym typeface="+mn-ea"/>
              </a:rPr>
              <a:t>type of rooms (Entire home/apt, Private room, Shared room)</a:t>
            </a:r>
            <a:endParaRPr lang="en-US" sz="1400" b="1" spc="-5" dirty="0">
              <a:solidFill>
                <a:srgbClr val="212121"/>
              </a:solidFill>
              <a:latin typeface="Verdana" panose="020B0604030504040204" charset="0"/>
              <a:cs typeface="Verdana" panose="020B0604030504040204" charset="0"/>
              <a:sym typeface="+mn-ea"/>
            </a:endParaRPr>
          </a:p>
          <a:p>
            <a:pPr marL="363855" indent="-351790">
              <a:lnSpc>
                <a:spcPct val="100000"/>
              </a:lnSpc>
              <a:spcBef>
                <a:spcPts val="290"/>
              </a:spcBef>
              <a:buClr>
                <a:srgbClr val="212121"/>
              </a:buClr>
              <a:buChar char="■"/>
              <a:tabLst>
                <a:tab pos="363855" algn="l"/>
                <a:tab pos="364490" algn="l"/>
              </a:tabLst>
            </a:pPr>
            <a:r>
              <a:rPr sz="1400" b="1" spc="-5" dirty="0">
                <a:solidFill>
                  <a:srgbClr val="212121"/>
                </a:solidFill>
                <a:latin typeface="Verdana" panose="020B0604030504040204" charset="0"/>
                <a:cs typeface="Verdana" panose="020B0604030504040204" charset="0"/>
                <a:sym typeface="+mn-ea"/>
              </a:rPr>
              <a:t>Price</a:t>
            </a:r>
            <a:r>
              <a:rPr lang="en-US" sz="1400" b="1" spc="-5" dirty="0">
                <a:solidFill>
                  <a:srgbClr val="212121"/>
                </a:solidFill>
                <a:latin typeface="Verdana" panose="020B0604030504040204" charset="0"/>
                <a:cs typeface="Verdana" panose="020B0604030504040204" charset="0"/>
                <a:sym typeface="+mn-ea"/>
              </a:rPr>
              <a:t> -</a:t>
            </a:r>
            <a:r>
              <a:rPr lang="en-US" sz="1400" spc="-5" dirty="0">
                <a:solidFill>
                  <a:srgbClr val="212121"/>
                </a:solidFill>
                <a:latin typeface="Verdana" panose="020B0604030504040204" charset="0"/>
                <a:cs typeface="Verdana" panose="020B0604030504040204" charset="0"/>
                <a:sym typeface="+mn-ea"/>
              </a:rPr>
              <a:t> listing price</a:t>
            </a:r>
            <a:endParaRPr lang="en-US" sz="1400" b="1" spc="-5" dirty="0">
              <a:solidFill>
                <a:srgbClr val="212121"/>
              </a:solidFill>
              <a:latin typeface="Verdana" panose="020B0604030504040204" charset="0"/>
              <a:cs typeface="Verdana" panose="020B0604030504040204" charset="0"/>
              <a:sym typeface="+mn-ea"/>
            </a:endParaRPr>
          </a:p>
          <a:p>
            <a:pPr marL="363855" indent="-351790">
              <a:lnSpc>
                <a:spcPct val="100000"/>
              </a:lnSpc>
              <a:spcBef>
                <a:spcPts val="290"/>
              </a:spcBef>
              <a:buClr>
                <a:srgbClr val="212121"/>
              </a:buClr>
              <a:buChar char="■"/>
              <a:tabLst>
                <a:tab pos="363855" algn="l"/>
                <a:tab pos="364490" algn="l"/>
              </a:tabLst>
            </a:pPr>
            <a:r>
              <a:rPr sz="1400" b="1" dirty="0">
                <a:solidFill>
                  <a:srgbClr val="212121"/>
                </a:solidFill>
                <a:latin typeface="Verdana" panose="020B0604030504040204" charset="0"/>
                <a:cs typeface="Verdana" panose="020B0604030504040204" charset="0"/>
                <a:sym typeface="+mn-ea"/>
              </a:rPr>
              <a:t>Minimum_nights</a:t>
            </a:r>
            <a:r>
              <a:rPr lang="en-US" sz="1400" b="1" dirty="0">
                <a:solidFill>
                  <a:srgbClr val="212121"/>
                </a:solidFill>
                <a:latin typeface="Verdana" panose="020B0604030504040204" charset="0"/>
                <a:cs typeface="Verdana" panose="020B0604030504040204" charset="0"/>
                <a:sym typeface="+mn-ea"/>
              </a:rPr>
              <a:t>-</a:t>
            </a:r>
            <a:r>
              <a:rPr lang="en-US" sz="1400" spc="-5" dirty="0">
                <a:solidFill>
                  <a:srgbClr val="212121"/>
                </a:solidFill>
                <a:latin typeface="Verdana" panose="020B0604030504040204" charset="0"/>
                <a:cs typeface="Verdana" panose="020B0604030504040204" charset="0"/>
                <a:sym typeface="+mn-ea"/>
              </a:rPr>
              <a:t> required minimum nights stay</a:t>
            </a:r>
          </a:p>
          <a:p>
            <a:pPr marL="405130" indent="-393065">
              <a:lnSpc>
                <a:spcPct val="100000"/>
              </a:lnSpc>
              <a:spcBef>
                <a:spcPts val="285"/>
              </a:spcBef>
              <a:buClr>
                <a:srgbClr val="212121"/>
              </a:buClr>
              <a:buChar char="■"/>
              <a:tabLst>
                <a:tab pos="405130" algn="l"/>
                <a:tab pos="405765" algn="l"/>
              </a:tabLst>
            </a:pPr>
            <a:r>
              <a:rPr sz="1400" b="1" spc="-5" dirty="0">
                <a:solidFill>
                  <a:srgbClr val="212121"/>
                </a:solidFill>
                <a:latin typeface="Verdana" panose="020B0604030504040204" charset="0"/>
                <a:cs typeface="Verdana" panose="020B0604030504040204" charset="0"/>
                <a:sym typeface="+mn-ea"/>
              </a:rPr>
              <a:t>Number_of_reviews</a:t>
            </a:r>
            <a:r>
              <a:rPr lang="en-US" sz="1400" b="1" spc="-5" dirty="0">
                <a:solidFill>
                  <a:srgbClr val="212121"/>
                </a:solidFill>
                <a:latin typeface="Verdana" panose="020B0604030504040204" charset="0"/>
                <a:cs typeface="Verdana" panose="020B0604030504040204" charset="0"/>
                <a:sym typeface="+mn-ea"/>
              </a:rPr>
              <a:t>- </a:t>
            </a:r>
            <a:r>
              <a:rPr lang="en-US" sz="1400" spc="-5" dirty="0">
                <a:solidFill>
                  <a:srgbClr val="212121"/>
                </a:solidFill>
                <a:latin typeface="Verdana" panose="020B0604030504040204" charset="0"/>
                <a:cs typeface="Verdana" panose="020B0604030504040204" charset="0"/>
                <a:sym typeface="+mn-ea"/>
              </a:rPr>
              <a:t>Total number of reviews</a:t>
            </a:r>
            <a:endParaRPr lang="en-US" sz="1400" b="1" spc="-5" dirty="0">
              <a:solidFill>
                <a:srgbClr val="212121"/>
              </a:solidFill>
              <a:latin typeface="Verdana" panose="020B0604030504040204" charset="0"/>
              <a:cs typeface="Verdana" panose="020B0604030504040204" charset="0"/>
              <a:sym typeface="+mn-ea"/>
            </a:endParaRPr>
          </a:p>
          <a:p>
            <a:pPr marL="405130" indent="-393065">
              <a:lnSpc>
                <a:spcPct val="100000"/>
              </a:lnSpc>
              <a:spcBef>
                <a:spcPts val="290"/>
              </a:spcBef>
              <a:buClr>
                <a:srgbClr val="212121"/>
              </a:buClr>
              <a:buChar char="■"/>
              <a:tabLst>
                <a:tab pos="405130" algn="l"/>
                <a:tab pos="405765" algn="l"/>
              </a:tabLst>
            </a:pPr>
            <a:r>
              <a:rPr sz="1400" b="1" spc="-5" dirty="0">
                <a:solidFill>
                  <a:srgbClr val="212121"/>
                </a:solidFill>
                <a:latin typeface="Verdana" panose="020B0604030504040204" charset="0"/>
                <a:cs typeface="Verdana" panose="020B0604030504040204" charset="0"/>
                <a:sym typeface="+mn-ea"/>
              </a:rPr>
              <a:t>Last_review</a:t>
            </a:r>
            <a:r>
              <a:rPr lang="en-US" sz="1400" b="1" spc="-5" dirty="0">
                <a:solidFill>
                  <a:srgbClr val="212121"/>
                </a:solidFill>
                <a:latin typeface="Verdana" panose="020B0604030504040204" charset="0"/>
                <a:cs typeface="Verdana" panose="020B0604030504040204" charset="0"/>
                <a:sym typeface="+mn-ea"/>
              </a:rPr>
              <a:t>- </a:t>
            </a:r>
            <a:r>
              <a:rPr lang="en-US" sz="1400" spc="-5" dirty="0">
                <a:solidFill>
                  <a:srgbClr val="212121"/>
                </a:solidFill>
                <a:latin typeface="Verdana" panose="020B0604030504040204" charset="0"/>
                <a:cs typeface="Verdana" panose="020B0604030504040204" charset="0"/>
                <a:sym typeface="+mn-ea"/>
              </a:rPr>
              <a:t>Date of last review</a:t>
            </a:r>
            <a:endParaRPr lang="en-US" sz="1400" b="1" spc="-5" dirty="0">
              <a:solidFill>
                <a:srgbClr val="212121"/>
              </a:solidFill>
              <a:latin typeface="Verdana" panose="020B0604030504040204" charset="0"/>
              <a:cs typeface="Verdana" panose="020B0604030504040204" charset="0"/>
              <a:sym typeface="+mn-ea"/>
            </a:endParaRPr>
          </a:p>
          <a:p>
            <a:pPr marL="405130" indent="-393065">
              <a:lnSpc>
                <a:spcPct val="100000"/>
              </a:lnSpc>
              <a:spcBef>
                <a:spcPts val="290"/>
              </a:spcBef>
              <a:buClr>
                <a:srgbClr val="212121"/>
              </a:buClr>
              <a:buChar char="■"/>
              <a:tabLst>
                <a:tab pos="405130" algn="l"/>
                <a:tab pos="405765" algn="l"/>
              </a:tabLst>
            </a:pPr>
            <a:r>
              <a:rPr sz="1400" b="1" spc="-5" dirty="0">
                <a:solidFill>
                  <a:srgbClr val="212121"/>
                </a:solidFill>
                <a:latin typeface="Verdana" panose="020B0604030504040204" charset="0"/>
                <a:cs typeface="Verdana" panose="020B0604030504040204" charset="0"/>
                <a:sym typeface="+mn-ea"/>
              </a:rPr>
              <a:t>Reviews_per_month</a:t>
            </a:r>
            <a:r>
              <a:rPr lang="en-US" sz="1400" b="1" spc="-5" dirty="0">
                <a:solidFill>
                  <a:srgbClr val="212121"/>
                </a:solidFill>
                <a:latin typeface="Verdana" panose="020B0604030504040204" charset="0"/>
                <a:cs typeface="Verdana" panose="020B0604030504040204" charset="0"/>
                <a:sym typeface="+mn-ea"/>
              </a:rPr>
              <a:t>- </a:t>
            </a:r>
            <a:r>
              <a:rPr lang="en-US" sz="1400" spc="-5" dirty="0">
                <a:solidFill>
                  <a:srgbClr val="212121"/>
                </a:solidFill>
                <a:latin typeface="Verdana" panose="020B0604030504040204" charset="0"/>
                <a:cs typeface="Verdana" panose="020B0604030504040204" charset="0"/>
                <a:sym typeface="+mn-ea"/>
              </a:rPr>
              <a:t>Average number of reviews per month</a:t>
            </a:r>
          </a:p>
          <a:p>
            <a:pPr marL="405130" indent="-393065">
              <a:lnSpc>
                <a:spcPct val="100000"/>
              </a:lnSpc>
              <a:spcBef>
                <a:spcPts val="290"/>
              </a:spcBef>
              <a:buClr>
                <a:srgbClr val="212121"/>
              </a:buClr>
              <a:buChar char="■"/>
              <a:tabLst>
                <a:tab pos="405130" algn="l"/>
                <a:tab pos="405765" algn="l"/>
              </a:tabLst>
            </a:pPr>
            <a:r>
              <a:rPr sz="1400" b="1" spc="-5" dirty="0">
                <a:solidFill>
                  <a:srgbClr val="212121"/>
                </a:solidFill>
                <a:latin typeface="Verdana" panose="020B0604030504040204" charset="0"/>
                <a:cs typeface="Verdana" panose="020B0604030504040204" charset="0"/>
                <a:sym typeface="+mn-ea"/>
              </a:rPr>
              <a:t>Calculated_host_listing_count</a:t>
            </a:r>
            <a:r>
              <a:rPr lang="en-US" sz="1400" b="1" spc="-5" dirty="0">
                <a:solidFill>
                  <a:srgbClr val="212121"/>
                </a:solidFill>
                <a:latin typeface="Verdana" panose="020B0604030504040204" charset="0"/>
                <a:cs typeface="Verdana" panose="020B0604030504040204" charset="0"/>
                <a:sym typeface="+mn-ea"/>
              </a:rPr>
              <a:t>-</a:t>
            </a:r>
            <a:r>
              <a:rPr lang="en-US" sz="1400" spc="-5" dirty="0">
                <a:solidFill>
                  <a:srgbClr val="212121"/>
                </a:solidFill>
                <a:latin typeface="Verdana" panose="020B0604030504040204" charset="0"/>
                <a:cs typeface="Verdana" panose="020B0604030504040204" charset="0"/>
                <a:sym typeface="+mn-ea"/>
              </a:rPr>
              <a:t>total number of listings for this host</a:t>
            </a:r>
            <a:endParaRPr lang="en-US" sz="1400" b="1" spc="-5" dirty="0">
              <a:solidFill>
                <a:srgbClr val="212121"/>
              </a:solidFill>
              <a:latin typeface="Verdana" panose="020B0604030504040204" charset="0"/>
              <a:cs typeface="Verdana" panose="020B0604030504040204" charset="0"/>
              <a:sym typeface="+mn-ea"/>
            </a:endParaRPr>
          </a:p>
          <a:p>
            <a:pPr marL="405130" indent="-393065">
              <a:lnSpc>
                <a:spcPct val="100000"/>
              </a:lnSpc>
              <a:spcBef>
                <a:spcPts val="290"/>
              </a:spcBef>
              <a:buClr>
                <a:srgbClr val="212121"/>
              </a:buClr>
              <a:buChar char="■"/>
              <a:tabLst>
                <a:tab pos="405130" algn="l"/>
                <a:tab pos="405765" algn="l"/>
              </a:tabLst>
            </a:pPr>
            <a:r>
              <a:rPr sz="1400" b="1" spc="-5" dirty="0">
                <a:solidFill>
                  <a:srgbClr val="212121"/>
                </a:solidFill>
                <a:latin typeface="Verdana" panose="020B0604030504040204" charset="0"/>
                <a:cs typeface="Verdana" panose="020B0604030504040204" charset="0"/>
                <a:sym typeface="+mn-ea"/>
              </a:rPr>
              <a:t>availabilty_365</a:t>
            </a:r>
            <a:r>
              <a:rPr lang="en-US" sz="1400" b="1" spc="-5" dirty="0">
                <a:solidFill>
                  <a:srgbClr val="212121"/>
                </a:solidFill>
                <a:latin typeface="Verdana" panose="020B0604030504040204" charset="0"/>
                <a:cs typeface="Verdana" panose="020B0604030504040204" charset="0"/>
                <a:sym typeface="+mn-ea"/>
              </a:rPr>
              <a:t>-</a:t>
            </a:r>
            <a:r>
              <a:rPr lang="en-US" sz="1400" spc="-5" dirty="0">
                <a:solidFill>
                  <a:srgbClr val="212121"/>
                </a:solidFill>
                <a:latin typeface="Verdana" panose="020B0604030504040204" charset="0"/>
                <a:cs typeface="Verdana" panose="020B0604030504040204" charset="0"/>
                <a:sym typeface="+mn-ea"/>
              </a:rPr>
              <a:t>number of days listing is available.</a:t>
            </a:r>
          </a:p>
          <a:p>
            <a:pPr marL="405130" indent="-393065">
              <a:lnSpc>
                <a:spcPct val="100000"/>
              </a:lnSpc>
              <a:spcBef>
                <a:spcPts val="290"/>
              </a:spcBef>
              <a:buClr>
                <a:srgbClr val="212121"/>
              </a:buClr>
              <a:buChar char="■"/>
              <a:tabLst>
                <a:tab pos="405130" algn="l"/>
                <a:tab pos="405765" algn="l"/>
              </a:tabLst>
            </a:pPr>
            <a:r>
              <a:rPr lang="en-US" sz="1400" b="1" spc="-5" dirty="0">
                <a:solidFill>
                  <a:srgbClr val="212121"/>
                </a:solidFill>
                <a:latin typeface="Verdana" panose="020B0604030504040204" charset="0"/>
                <a:cs typeface="Verdana" panose="020B0604030504040204" charset="0"/>
                <a:sym typeface="+mn-ea"/>
              </a:rPr>
              <a:t>Number of Data set were nearly 49000.</a:t>
            </a:r>
          </a:p>
          <a:p>
            <a:pPr marL="142240" marR="10160" indent="0" algn="just">
              <a:lnSpc>
                <a:spcPct val="115000"/>
              </a:lnSpc>
              <a:spcBef>
                <a:spcPts val="1765"/>
              </a:spcBef>
              <a:buClr>
                <a:srgbClr val="212121"/>
              </a:buClr>
              <a:buFont typeface="Wingdings" panose="05000000000000000000" charset="0"/>
              <a:buNone/>
              <a:tabLst>
                <a:tab pos="571500" algn="l"/>
              </a:tabLst>
            </a:pPr>
            <a:endParaRPr lang="en-US" sz="1400" b="1">
              <a:solidFill>
                <a:schemeClr val="dk1"/>
              </a:solidFill>
              <a:latin typeface="Verdana" panose="020B0604030504040204" charset="0"/>
              <a:cs typeface="Verdana" panose="020B0604030504040204" charset="0"/>
            </a:endParaRPr>
          </a:p>
        </p:txBody>
      </p:sp>
      <p:pic>
        <p:nvPicPr>
          <p:cNvPr id="5" name="~PP2309.WAV">
            <a:hlinkClick r:id="" action="ppaction://media"/>
          </p:cNvPr>
          <p:cNvPicPr>
            <a:picLocks noRot="1" noChangeAspect="1"/>
          </p:cNvPicPr>
          <p:nvPr>
            <a:wavAudioFile r:embed="rId2" name="~PP2309.WAV"/>
          </p:nvPr>
        </p:nvPicPr>
        <p:blipFill>
          <a:blip r:embed="rId4"/>
          <a:stretch>
            <a:fillRect/>
          </a:stretch>
        </p:blipFill>
        <p:spPr>
          <a:xfrm>
            <a:off x="8729663" y="4729163"/>
            <a:ext cx="244475" cy="244475"/>
          </a:xfrm>
          <a:prstGeom prst="rect">
            <a:avLst/>
          </a:prstGeom>
        </p:spPr>
      </p:pic>
    </p:spTree>
  </p:cSld>
  <p:clrMapOvr>
    <a:overrideClrMapping bg1="lt1" tx1="dk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5"/>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700" y="128160"/>
            <a:ext cx="8520600" cy="572700"/>
          </a:xfrm>
        </p:spPr>
        <p:txBody>
          <a:bodyPr/>
          <a:lstStyle/>
          <a:p>
            <a:pPr algn="ctr"/>
            <a:r>
              <a:rPr b="1" spc="-5" dirty="0">
                <a:solidFill>
                  <a:srgbClr val="CC0000"/>
                </a:solidFill>
                <a:sym typeface="+mn-ea"/>
              </a:rPr>
              <a:t>Agenda</a:t>
            </a:r>
            <a:r>
              <a:rPr>
                <a:latin typeface="Arial" panose="020B0604020202020204"/>
                <a:cs typeface="Arial" panose="020B0604020202020204"/>
              </a:rPr>
              <a:t/>
            </a:r>
            <a:br>
              <a:rPr>
                <a:latin typeface="Arial" panose="020B0604020202020204"/>
                <a:cs typeface="Arial" panose="020B0604020202020204"/>
              </a:rPr>
            </a:br>
            <a:endParaRPr lang="en-US" dirty="0"/>
          </a:p>
        </p:txBody>
      </p:sp>
      <p:sp>
        <p:nvSpPr>
          <p:cNvPr id="4" name="object 2"/>
          <p:cNvSpPr txBox="1"/>
          <p:nvPr/>
        </p:nvSpPr>
        <p:spPr>
          <a:xfrm>
            <a:off x="374766" y="595745"/>
            <a:ext cx="8519795" cy="9496545"/>
          </a:xfrm>
          <a:prstGeom prst="rect">
            <a:avLst/>
          </a:prstGeom>
        </p:spPr>
        <p:txBody>
          <a:bodyPr vert="horz" wrap="square" lIns="0" tIns="12700" rIns="0" bIns="0" rtlCol="0">
            <a:spAutoFit/>
          </a:bodyPr>
          <a:lstStyle/>
          <a:p>
            <a:pPr marL="622300" indent="-457200">
              <a:lnSpc>
                <a:spcPct val="100000"/>
              </a:lnSpc>
              <a:spcBef>
                <a:spcPts val="2350"/>
              </a:spcBef>
              <a:buFont typeface="MS PGothic" panose="020B0600070205080204" charset="-128"/>
              <a:buChar char="➔"/>
              <a:tabLst>
                <a:tab pos="621665" algn="l"/>
                <a:tab pos="622300" algn="l"/>
              </a:tabLst>
            </a:pPr>
            <a:r>
              <a:rPr lang="en-IN" sz="1800" b="1" spc="-50" dirty="0" smtClean="0">
                <a:solidFill>
                  <a:srgbClr val="212121"/>
                </a:solidFill>
                <a:latin typeface="Verdana" panose="020B0604030504040204"/>
                <a:cs typeface="Verdana" panose="020B0604030504040204"/>
              </a:rPr>
              <a:t>Am, </a:t>
            </a:r>
            <a:r>
              <a:rPr sz="1800" b="1" spc="-80" smtClean="0">
                <a:solidFill>
                  <a:srgbClr val="212121"/>
                </a:solidFill>
                <a:latin typeface="Verdana" panose="020B0604030504040204"/>
                <a:cs typeface="Verdana" panose="020B0604030504040204"/>
              </a:rPr>
              <a:t>try</a:t>
            </a:r>
            <a:r>
              <a:rPr sz="1800" b="1" spc="-105" smtClean="0">
                <a:solidFill>
                  <a:srgbClr val="212121"/>
                </a:solidFill>
                <a:latin typeface="Verdana" panose="020B0604030504040204"/>
                <a:cs typeface="Verdana" panose="020B0604030504040204"/>
              </a:rPr>
              <a:t> </a:t>
            </a:r>
            <a:r>
              <a:rPr sz="1800" b="1" spc="-65" dirty="0">
                <a:solidFill>
                  <a:srgbClr val="212121"/>
                </a:solidFill>
                <a:latin typeface="Verdana" panose="020B0604030504040204"/>
                <a:cs typeface="Verdana" panose="020B0604030504040204"/>
              </a:rPr>
              <a:t>to</a:t>
            </a:r>
            <a:r>
              <a:rPr sz="1800" b="1" spc="-105" dirty="0">
                <a:solidFill>
                  <a:srgbClr val="212121"/>
                </a:solidFill>
                <a:latin typeface="Verdana" panose="020B0604030504040204"/>
                <a:cs typeface="Verdana" panose="020B0604030504040204"/>
              </a:rPr>
              <a:t> </a:t>
            </a:r>
            <a:r>
              <a:rPr sz="1800" b="1" spc="-95" dirty="0">
                <a:solidFill>
                  <a:srgbClr val="212121"/>
                </a:solidFill>
                <a:latin typeface="Verdana" panose="020B0604030504040204"/>
                <a:cs typeface="Verdana" panose="020B0604030504040204"/>
              </a:rPr>
              <a:t>answer</a:t>
            </a:r>
            <a:r>
              <a:rPr sz="1800" b="1" spc="-110" dirty="0">
                <a:solidFill>
                  <a:srgbClr val="212121"/>
                </a:solidFill>
                <a:latin typeface="Verdana" panose="020B0604030504040204"/>
                <a:cs typeface="Verdana" panose="020B0604030504040204"/>
              </a:rPr>
              <a:t> </a:t>
            </a:r>
            <a:r>
              <a:rPr sz="1800" b="1" spc="-65" dirty="0">
                <a:solidFill>
                  <a:srgbClr val="212121"/>
                </a:solidFill>
                <a:latin typeface="Verdana" panose="020B0604030504040204"/>
                <a:cs typeface="Verdana" panose="020B0604030504040204"/>
              </a:rPr>
              <a:t>following</a:t>
            </a:r>
            <a:r>
              <a:rPr sz="1800" b="1" spc="-105" dirty="0">
                <a:solidFill>
                  <a:srgbClr val="212121"/>
                </a:solidFill>
                <a:latin typeface="Verdana" panose="020B0604030504040204"/>
                <a:cs typeface="Verdana" panose="020B0604030504040204"/>
              </a:rPr>
              <a:t> </a:t>
            </a:r>
            <a:r>
              <a:rPr sz="1800" b="1" spc="-65" dirty="0">
                <a:solidFill>
                  <a:srgbClr val="212121"/>
                </a:solidFill>
                <a:latin typeface="Verdana" panose="020B0604030504040204"/>
                <a:cs typeface="Verdana" panose="020B0604030504040204"/>
              </a:rPr>
              <a:t>questions</a:t>
            </a:r>
            <a:r>
              <a:rPr sz="1800" b="1" spc="-105" dirty="0">
                <a:solidFill>
                  <a:srgbClr val="212121"/>
                </a:solidFill>
                <a:latin typeface="Verdana" panose="020B0604030504040204"/>
                <a:cs typeface="Verdana" panose="020B0604030504040204"/>
              </a:rPr>
              <a:t> </a:t>
            </a:r>
            <a:r>
              <a:rPr sz="1800" b="1" spc="-85" dirty="0">
                <a:solidFill>
                  <a:srgbClr val="212121"/>
                </a:solidFill>
                <a:latin typeface="Verdana" panose="020B0604030504040204"/>
                <a:cs typeface="Verdana" panose="020B0604030504040204"/>
              </a:rPr>
              <a:t>for</a:t>
            </a:r>
            <a:r>
              <a:rPr sz="1800" b="1" spc="-110" dirty="0">
                <a:solidFill>
                  <a:srgbClr val="212121"/>
                </a:solidFill>
                <a:latin typeface="Verdana" panose="020B0604030504040204"/>
                <a:cs typeface="Verdana" panose="020B0604030504040204"/>
              </a:rPr>
              <a:t> </a:t>
            </a:r>
            <a:r>
              <a:rPr sz="1800" b="1" spc="-80">
                <a:solidFill>
                  <a:srgbClr val="212121"/>
                </a:solidFill>
                <a:latin typeface="Verdana" panose="020B0604030504040204"/>
                <a:cs typeface="Verdana" panose="020B0604030504040204"/>
              </a:rPr>
              <a:t>Airbnb</a:t>
            </a:r>
            <a:r>
              <a:rPr sz="1800" b="1" spc="-80" smtClean="0">
                <a:solidFill>
                  <a:srgbClr val="212121"/>
                </a:solidFill>
                <a:latin typeface="Verdana" panose="020B0604030504040204"/>
                <a:cs typeface="Verdana" panose="020B0604030504040204"/>
              </a:rPr>
              <a:t>:</a:t>
            </a:r>
            <a:endParaRPr sz="1800">
              <a:latin typeface="Verdana" panose="020B0604030504040204"/>
              <a:cs typeface="Verdana" panose="020B0604030504040204"/>
            </a:endParaRPr>
          </a:p>
          <a:p>
            <a:pPr marL="622300" indent="-351790">
              <a:spcBef>
                <a:spcPts val="960"/>
              </a:spcBef>
              <a:buClr>
                <a:srgbClr val="212121"/>
              </a:buClr>
              <a:buFont typeface="Arial" panose="020B0604020202020204"/>
              <a:buChar char="●"/>
              <a:tabLst>
                <a:tab pos="621665" algn="l"/>
                <a:tab pos="622300" algn="l"/>
              </a:tabLst>
            </a:pPr>
            <a:r>
              <a:rPr lang="en-US" sz="1600" spc="-5" dirty="0" smtClean="0">
                <a:latin typeface="Arial MT"/>
                <a:cs typeface="Arial MT"/>
                <a:sym typeface="+mn-ea"/>
              </a:rPr>
              <a:t>Find</a:t>
            </a:r>
            <a:r>
              <a:rPr lang="en-US" sz="1600" spc="-20" dirty="0" smtClean="0">
                <a:latin typeface="Arial MT"/>
                <a:cs typeface="Arial MT"/>
                <a:sym typeface="+mn-ea"/>
              </a:rPr>
              <a:t> </a:t>
            </a:r>
            <a:r>
              <a:rPr lang="en-US" sz="1600" spc="-5" dirty="0" smtClean="0">
                <a:latin typeface="Arial MT"/>
                <a:cs typeface="Arial MT"/>
                <a:sym typeface="+mn-ea"/>
              </a:rPr>
              <a:t>top</a:t>
            </a:r>
            <a:r>
              <a:rPr lang="en-US" sz="1600" spc="-15" dirty="0" smtClean="0">
                <a:latin typeface="Arial MT"/>
                <a:cs typeface="Arial MT"/>
                <a:sym typeface="+mn-ea"/>
              </a:rPr>
              <a:t> </a:t>
            </a:r>
            <a:r>
              <a:rPr lang="en-US" sz="1600" spc="-5" dirty="0" smtClean="0">
                <a:latin typeface="Arial MT"/>
                <a:cs typeface="Arial MT"/>
                <a:sym typeface="+mn-ea"/>
              </a:rPr>
              <a:t>10</a:t>
            </a:r>
            <a:r>
              <a:rPr lang="en-US" sz="1600" spc="-15" dirty="0" smtClean="0">
                <a:latin typeface="Arial MT"/>
                <a:cs typeface="Arial MT"/>
                <a:sym typeface="+mn-ea"/>
              </a:rPr>
              <a:t> </a:t>
            </a:r>
            <a:r>
              <a:rPr lang="en-US" sz="1600" spc="-5" dirty="0" smtClean="0">
                <a:latin typeface="Arial MT"/>
                <a:cs typeface="Arial MT"/>
                <a:sym typeface="+mn-ea"/>
              </a:rPr>
              <a:t>hosts</a:t>
            </a:r>
            <a:r>
              <a:rPr lang="en-US" sz="1600" spc="-15" dirty="0" smtClean="0">
                <a:latin typeface="Arial MT"/>
                <a:cs typeface="Arial MT"/>
                <a:sym typeface="+mn-ea"/>
              </a:rPr>
              <a:t> </a:t>
            </a:r>
            <a:r>
              <a:rPr lang="en-US" sz="1600" spc="-5" dirty="0" smtClean="0">
                <a:latin typeface="Arial MT"/>
                <a:cs typeface="Arial MT"/>
                <a:sym typeface="+mn-ea"/>
              </a:rPr>
              <a:t>with</a:t>
            </a:r>
            <a:r>
              <a:rPr lang="en-US" sz="1600" spc="-15" dirty="0" smtClean="0">
                <a:latin typeface="Arial MT"/>
                <a:cs typeface="Arial MT"/>
                <a:sym typeface="+mn-ea"/>
              </a:rPr>
              <a:t> </a:t>
            </a:r>
            <a:r>
              <a:rPr lang="en-US" sz="1600" dirty="0" smtClean="0">
                <a:latin typeface="Arial MT"/>
                <a:cs typeface="Arial MT"/>
                <a:sym typeface="+mn-ea"/>
              </a:rPr>
              <a:t>most</a:t>
            </a:r>
            <a:r>
              <a:rPr lang="en-US" sz="1600" spc="-15" dirty="0" smtClean="0">
                <a:latin typeface="Arial MT"/>
                <a:cs typeface="Arial MT"/>
                <a:sym typeface="+mn-ea"/>
              </a:rPr>
              <a:t> </a:t>
            </a:r>
            <a:r>
              <a:rPr lang="en-US" sz="1600" spc="-5" dirty="0" smtClean="0">
                <a:latin typeface="Arial MT"/>
                <a:cs typeface="Arial MT"/>
                <a:sym typeface="+mn-ea"/>
              </a:rPr>
              <a:t>listings ?</a:t>
            </a:r>
          </a:p>
          <a:p>
            <a:pPr marL="622300" indent="-351790">
              <a:spcBef>
                <a:spcPts val="960"/>
              </a:spcBef>
              <a:buClr>
                <a:srgbClr val="212121"/>
              </a:buClr>
              <a:buFont typeface="Arial" panose="020B0604020202020204"/>
              <a:buChar char="●"/>
              <a:tabLst>
                <a:tab pos="621665" algn="l"/>
                <a:tab pos="622300" algn="l"/>
              </a:tabLst>
            </a:pPr>
            <a:r>
              <a:rPr lang="en-US" sz="1600" dirty="0" smtClean="0"/>
              <a:t>Find out any  outliers in price ?</a:t>
            </a:r>
          </a:p>
          <a:p>
            <a:pPr marL="622300" indent="-351790">
              <a:spcBef>
                <a:spcPts val="960"/>
              </a:spcBef>
              <a:buClr>
                <a:srgbClr val="212121"/>
              </a:buClr>
              <a:buFont typeface="Arial" panose="020B0604020202020204"/>
              <a:buChar char="●"/>
              <a:tabLst>
                <a:tab pos="621665" algn="l"/>
                <a:tab pos="622300" algn="l"/>
              </a:tabLst>
            </a:pPr>
            <a:r>
              <a:rPr lang="en-US" sz="1600" spc="-5" dirty="0" smtClean="0">
                <a:latin typeface="Arial MT"/>
                <a:cs typeface="Arial MT"/>
              </a:rPr>
              <a:t>What is the average preferred price of neighborhood group to the </a:t>
            </a:r>
            <a:r>
              <a:rPr lang="en-US" sz="1600" spc="-430" dirty="0" smtClean="0">
                <a:latin typeface="Arial MT"/>
                <a:cs typeface="Arial MT"/>
              </a:rPr>
              <a:t> </a:t>
            </a:r>
            <a:r>
              <a:rPr lang="en-US" sz="1600" spc="-5" dirty="0" smtClean="0">
                <a:latin typeface="Arial MT"/>
                <a:cs typeface="Arial MT"/>
              </a:rPr>
              <a:t>location?</a:t>
            </a:r>
          </a:p>
          <a:p>
            <a:pPr marL="622300" indent="-351790">
              <a:spcBef>
                <a:spcPts val="960"/>
              </a:spcBef>
              <a:buClr>
                <a:srgbClr val="212121"/>
              </a:buClr>
              <a:buFont typeface="Arial" panose="020B0604020202020204"/>
              <a:buChar char="●"/>
              <a:tabLst>
                <a:tab pos="621665" algn="l"/>
                <a:tab pos="622300" algn="l"/>
              </a:tabLst>
            </a:pPr>
            <a:r>
              <a:rPr lang="en-US" sz="1600" spc="-5" dirty="0" smtClean="0">
                <a:latin typeface="Arial MT"/>
                <a:cs typeface="Arial MT"/>
              </a:rPr>
              <a:t>What is the share of room types is neighborhood group ?</a:t>
            </a:r>
          </a:p>
          <a:p>
            <a:pPr marL="622300" indent="-351790">
              <a:spcBef>
                <a:spcPts val="960"/>
              </a:spcBef>
              <a:buClr>
                <a:srgbClr val="212121"/>
              </a:buClr>
              <a:buFont typeface="Arial" panose="020B0604020202020204"/>
              <a:buChar char="●"/>
              <a:tabLst>
                <a:tab pos="621665" algn="l"/>
                <a:tab pos="622300" algn="l"/>
              </a:tabLst>
            </a:pPr>
            <a:r>
              <a:rPr lang="en-US" sz="1600" spc="-5" dirty="0" smtClean="0">
                <a:latin typeface="Arial MT"/>
                <a:cs typeface="Arial MT"/>
              </a:rPr>
              <a:t>Where the </a:t>
            </a:r>
            <a:r>
              <a:rPr lang="en-US" sz="1600" dirty="0" smtClean="0">
                <a:latin typeface="Arial MT"/>
                <a:cs typeface="Arial MT"/>
              </a:rPr>
              <a:t>customer </a:t>
            </a:r>
            <a:r>
              <a:rPr lang="en-US" sz="1600" spc="-5" dirty="0" smtClean="0">
                <a:latin typeface="Arial MT"/>
                <a:cs typeface="Arial MT"/>
              </a:rPr>
              <a:t>pays the highest and lowest </a:t>
            </a:r>
            <a:r>
              <a:rPr lang="en-US" sz="1600" dirty="0" smtClean="0">
                <a:latin typeface="Arial MT"/>
                <a:cs typeface="Arial MT"/>
              </a:rPr>
              <a:t>rent </a:t>
            </a:r>
            <a:r>
              <a:rPr lang="en-US" sz="1600" spc="-5" dirty="0" smtClean="0">
                <a:latin typeface="Arial MT"/>
                <a:cs typeface="Arial MT"/>
              </a:rPr>
              <a:t>according to </a:t>
            </a:r>
            <a:r>
              <a:rPr lang="en-US" sz="1600" spc="-430" dirty="0" smtClean="0">
                <a:latin typeface="Arial MT"/>
                <a:cs typeface="Arial MT"/>
              </a:rPr>
              <a:t> </a:t>
            </a:r>
            <a:r>
              <a:rPr lang="en-US" sz="1600" spc="-5" dirty="0" smtClean="0">
                <a:latin typeface="Arial MT"/>
                <a:cs typeface="Arial MT"/>
              </a:rPr>
              <a:t>location?</a:t>
            </a:r>
          </a:p>
          <a:p>
            <a:pPr marL="622300" indent="-351790">
              <a:spcBef>
                <a:spcPts val="960"/>
              </a:spcBef>
              <a:buClr>
                <a:srgbClr val="212121"/>
              </a:buClr>
              <a:buFont typeface="Arial" panose="020B0604020202020204"/>
              <a:buChar char="●"/>
              <a:tabLst>
                <a:tab pos="621665" algn="l"/>
                <a:tab pos="622300" algn="l"/>
              </a:tabLst>
            </a:pPr>
            <a:r>
              <a:rPr lang="en-US" sz="1600" spc="-5" dirty="0" smtClean="0">
                <a:latin typeface="Arial MT"/>
                <a:cs typeface="Arial MT"/>
              </a:rPr>
              <a:t>What is the mean price of neighborhood group to the </a:t>
            </a:r>
            <a:r>
              <a:rPr lang="en-US" sz="1600" spc="-430" dirty="0" smtClean="0">
                <a:latin typeface="Arial MT"/>
                <a:cs typeface="Arial MT"/>
              </a:rPr>
              <a:t> </a:t>
            </a:r>
            <a:r>
              <a:rPr lang="en-US" sz="1600" spc="-5" dirty="0" smtClean="0">
                <a:latin typeface="Arial MT"/>
                <a:cs typeface="Arial MT"/>
              </a:rPr>
              <a:t>location?</a:t>
            </a:r>
          </a:p>
          <a:p>
            <a:pPr marL="622300" indent="-351790">
              <a:spcBef>
                <a:spcPts val="960"/>
              </a:spcBef>
              <a:buClr>
                <a:srgbClr val="212121"/>
              </a:buClr>
              <a:buFont typeface="Arial" panose="020B0604020202020204"/>
              <a:buChar char="●"/>
              <a:tabLst>
                <a:tab pos="621665" algn="l"/>
                <a:tab pos="622300" algn="l"/>
              </a:tabLst>
            </a:pPr>
            <a:r>
              <a:rPr lang="en-US" sz="1600" dirty="0" smtClean="0">
                <a:latin typeface="Arial MT"/>
                <a:cs typeface="Arial MT"/>
              </a:rPr>
              <a:t>Most</a:t>
            </a:r>
            <a:r>
              <a:rPr lang="en-US" sz="1600" spc="-15" dirty="0" smtClean="0">
                <a:latin typeface="Arial MT"/>
                <a:cs typeface="Arial MT"/>
              </a:rPr>
              <a:t> </a:t>
            </a:r>
            <a:r>
              <a:rPr lang="en-US" sz="1600" spc="-15" dirty="0" err="1" smtClean="0">
                <a:latin typeface="Arial MT"/>
                <a:cs typeface="Arial MT"/>
              </a:rPr>
              <a:t>preferd</a:t>
            </a:r>
            <a:r>
              <a:rPr lang="en-US" sz="1600" spc="-15" dirty="0" smtClean="0">
                <a:latin typeface="Arial MT"/>
                <a:cs typeface="Arial MT"/>
              </a:rPr>
              <a:t> room types by customer according to the price ?</a:t>
            </a:r>
          </a:p>
          <a:p>
            <a:pPr marL="622300" indent="-351790">
              <a:spcBef>
                <a:spcPts val="960"/>
              </a:spcBef>
              <a:buClr>
                <a:srgbClr val="212121"/>
              </a:buClr>
              <a:buFont typeface="Arial" panose="020B0604020202020204"/>
              <a:buChar char="●"/>
              <a:tabLst>
                <a:tab pos="621665" algn="l"/>
                <a:tab pos="622300" algn="l"/>
              </a:tabLst>
            </a:pPr>
            <a:r>
              <a:rPr lang="en-US" sz="1600" spc="-5" dirty="0" smtClean="0">
                <a:latin typeface="Arial MT"/>
                <a:cs typeface="Arial MT"/>
                <a:sym typeface="+mn-ea"/>
              </a:rPr>
              <a:t>Find</a:t>
            </a:r>
            <a:r>
              <a:rPr lang="en-US" sz="1600" spc="-20" dirty="0" smtClean="0">
                <a:latin typeface="Arial MT"/>
                <a:cs typeface="Arial MT"/>
                <a:sym typeface="+mn-ea"/>
              </a:rPr>
              <a:t> </a:t>
            </a:r>
            <a:r>
              <a:rPr lang="en-US" sz="1600" spc="-5" dirty="0" smtClean="0">
                <a:latin typeface="Arial MT"/>
                <a:cs typeface="Arial MT"/>
                <a:sym typeface="+mn-ea"/>
              </a:rPr>
              <a:t>top</a:t>
            </a:r>
            <a:r>
              <a:rPr lang="en-US" sz="1600" spc="-15" dirty="0" smtClean="0">
                <a:latin typeface="Arial MT"/>
                <a:cs typeface="Arial MT"/>
                <a:sym typeface="+mn-ea"/>
              </a:rPr>
              <a:t> </a:t>
            </a:r>
            <a:r>
              <a:rPr lang="en-US" sz="1600" spc="-5" dirty="0" smtClean="0">
                <a:latin typeface="Arial MT"/>
                <a:cs typeface="Arial MT"/>
                <a:sym typeface="+mn-ea"/>
              </a:rPr>
              <a:t>10</a:t>
            </a:r>
            <a:r>
              <a:rPr lang="en-US" sz="1600" spc="-15" dirty="0" smtClean="0">
                <a:latin typeface="Arial MT"/>
                <a:cs typeface="Arial MT"/>
                <a:sym typeface="+mn-ea"/>
              </a:rPr>
              <a:t> </a:t>
            </a:r>
            <a:r>
              <a:rPr lang="en-US" sz="1600" spc="-5" dirty="0" smtClean="0">
                <a:latin typeface="Arial MT"/>
                <a:cs typeface="Arial MT"/>
                <a:sym typeface="+mn-ea"/>
              </a:rPr>
              <a:t>hosts</a:t>
            </a:r>
            <a:r>
              <a:rPr lang="en-US" sz="1600" spc="-15" dirty="0" smtClean="0">
                <a:latin typeface="Arial MT"/>
                <a:cs typeface="Arial MT"/>
                <a:sym typeface="+mn-ea"/>
              </a:rPr>
              <a:t> </a:t>
            </a:r>
            <a:r>
              <a:rPr lang="en-US" sz="1600" spc="-5" dirty="0" smtClean="0">
                <a:latin typeface="Arial MT"/>
                <a:cs typeface="Arial MT"/>
                <a:sym typeface="+mn-ea"/>
              </a:rPr>
              <a:t>with</a:t>
            </a:r>
            <a:r>
              <a:rPr lang="en-US" sz="1600" spc="-15" dirty="0" smtClean="0">
                <a:latin typeface="Arial MT"/>
                <a:cs typeface="Arial MT"/>
                <a:sym typeface="+mn-ea"/>
              </a:rPr>
              <a:t> </a:t>
            </a:r>
            <a:r>
              <a:rPr lang="en-US" sz="1600" dirty="0" smtClean="0">
                <a:latin typeface="Arial MT"/>
                <a:cs typeface="Arial MT"/>
                <a:sym typeface="+mn-ea"/>
              </a:rPr>
              <a:t>most</a:t>
            </a:r>
            <a:r>
              <a:rPr lang="en-US" sz="1600" spc="-15" dirty="0" smtClean="0">
                <a:latin typeface="Arial MT"/>
                <a:cs typeface="Arial MT"/>
                <a:sym typeface="+mn-ea"/>
              </a:rPr>
              <a:t> reviews while comparing to the price ?</a:t>
            </a:r>
          </a:p>
          <a:p>
            <a:pPr marL="622300" indent="-351790">
              <a:spcBef>
                <a:spcPts val="960"/>
              </a:spcBef>
              <a:buClr>
                <a:srgbClr val="212121"/>
              </a:buClr>
              <a:buFont typeface="Arial" panose="020B0604020202020204"/>
              <a:buChar char="●"/>
              <a:tabLst>
                <a:tab pos="621665" algn="l"/>
                <a:tab pos="622300" algn="l"/>
              </a:tabLst>
            </a:pPr>
            <a:r>
              <a:rPr lang="en-IN" sz="1600" spc="-15" dirty="0" smtClean="0">
                <a:latin typeface="Arial MT"/>
                <a:cs typeface="Arial MT"/>
                <a:sym typeface="+mn-ea"/>
              </a:rPr>
              <a:t>Which host is rush and what is the reason ?</a:t>
            </a:r>
          </a:p>
          <a:p>
            <a:pPr marL="622300" indent="-351790">
              <a:spcBef>
                <a:spcPts val="960"/>
              </a:spcBef>
              <a:buClr>
                <a:srgbClr val="212121"/>
              </a:buClr>
              <a:buFont typeface="Arial" panose="020B0604020202020204"/>
              <a:buChar char="●"/>
              <a:tabLst>
                <a:tab pos="621665" algn="l"/>
                <a:tab pos="622300" algn="l"/>
              </a:tabLst>
            </a:pPr>
            <a:r>
              <a:rPr lang="en-US" sz="1600" dirty="0" smtClean="0"/>
              <a:t>Find out the traffic among different location and what could be the reason for it?</a:t>
            </a:r>
          </a:p>
          <a:p>
            <a:pPr marL="622300" indent="-351790">
              <a:spcBef>
                <a:spcPts val="960"/>
              </a:spcBef>
              <a:buClr>
                <a:srgbClr val="212121"/>
              </a:buClr>
              <a:buFont typeface="Arial" panose="020B0604020202020204"/>
              <a:buChar char="●"/>
              <a:tabLst>
                <a:tab pos="621665" algn="l"/>
                <a:tab pos="622300" algn="l"/>
              </a:tabLst>
            </a:pPr>
            <a:r>
              <a:rPr lang="en-US" sz="1600" dirty="0" smtClean="0"/>
              <a:t>What room types are </a:t>
            </a:r>
            <a:r>
              <a:rPr lang="en-US" sz="1600" dirty="0" err="1" smtClean="0"/>
              <a:t>preferd</a:t>
            </a:r>
            <a:r>
              <a:rPr lang="en-US" sz="1600" dirty="0" smtClean="0"/>
              <a:t> in each neighborhood ?</a:t>
            </a:r>
          </a:p>
          <a:p>
            <a:pPr marL="622300" indent="-351790">
              <a:spcBef>
                <a:spcPts val="960"/>
              </a:spcBef>
              <a:buClr>
                <a:srgbClr val="212121"/>
              </a:buClr>
              <a:buFont typeface="Arial" panose="020B0604020202020204"/>
              <a:buChar char="●"/>
              <a:tabLst>
                <a:tab pos="621665" algn="l"/>
                <a:tab pos="622300" algn="l"/>
              </a:tabLst>
            </a:pPr>
            <a:endParaRPr lang="en-US" sz="1600" dirty="0" smtClean="0"/>
          </a:p>
          <a:p>
            <a:pPr marL="622300" indent="-351790">
              <a:spcBef>
                <a:spcPts val="960"/>
              </a:spcBef>
              <a:buClr>
                <a:srgbClr val="212121"/>
              </a:buClr>
              <a:buFont typeface="Arial" panose="020B0604020202020204"/>
              <a:buChar char="●"/>
              <a:tabLst>
                <a:tab pos="621665" algn="l"/>
                <a:tab pos="622300" algn="l"/>
              </a:tabLst>
            </a:pPr>
            <a:endParaRPr lang="en-US" sz="1600" spc="-15" dirty="0" smtClean="0">
              <a:latin typeface="Arial MT"/>
              <a:cs typeface="Arial MT"/>
              <a:sym typeface="+mn-ea"/>
            </a:endParaRPr>
          </a:p>
          <a:p>
            <a:pPr marL="622300" indent="-351790">
              <a:spcBef>
                <a:spcPts val="960"/>
              </a:spcBef>
              <a:buClr>
                <a:srgbClr val="212121"/>
              </a:buClr>
              <a:buFont typeface="Arial" panose="020B0604020202020204"/>
              <a:buChar char="●"/>
              <a:tabLst>
                <a:tab pos="621665" algn="l"/>
                <a:tab pos="622300" algn="l"/>
              </a:tabLst>
            </a:pPr>
            <a:endParaRPr lang="en-US" sz="1600" dirty="0" smtClean="0">
              <a:latin typeface="Arial MT"/>
              <a:cs typeface="Arial MT"/>
            </a:endParaRPr>
          </a:p>
          <a:p>
            <a:pPr marL="622300" indent="-351790">
              <a:spcBef>
                <a:spcPts val="960"/>
              </a:spcBef>
              <a:buClr>
                <a:srgbClr val="212121"/>
              </a:buClr>
              <a:buFont typeface="Arial" panose="020B0604020202020204"/>
              <a:buChar char="●"/>
              <a:tabLst>
                <a:tab pos="621665" algn="l"/>
                <a:tab pos="622300" algn="l"/>
              </a:tabLst>
            </a:pPr>
            <a:endParaRPr lang="en-US" sz="1600" spc="-5" dirty="0" smtClean="0">
              <a:latin typeface="Arial MT"/>
              <a:cs typeface="Arial MT"/>
            </a:endParaRPr>
          </a:p>
          <a:p>
            <a:pPr marL="622300" indent="-351790">
              <a:spcBef>
                <a:spcPts val="960"/>
              </a:spcBef>
              <a:buClr>
                <a:srgbClr val="212121"/>
              </a:buClr>
              <a:buFont typeface="Arial" panose="020B0604020202020204"/>
              <a:buChar char="●"/>
              <a:tabLst>
                <a:tab pos="621665" algn="l"/>
                <a:tab pos="622300" algn="l"/>
              </a:tabLst>
            </a:pPr>
            <a:endParaRPr lang="en-US" sz="1600" dirty="0" smtClean="0">
              <a:latin typeface="Arial MT"/>
              <a:cs typeface="Arial MT"/>
            </a:endParaRPr>
          </a:p>
          <a:p>
            <a:pPr marL="622300" indent="-351790">
              <a:spcBef>
                <a:spcPts val="960"/>
              </a:spcBef>
              <a:buClr>
                <a:srgbClr val="212121"/>
              </a:buClr>
              <a:buFont typeface="Arial" panose="020B0604020202020204"/>
              <a:buChar char="●"/>
              <a:tabLst>
                <a:tab pos="621665" algn="l"/>
                <a:tab pos="622300" algn="l"/>
              </a:tabLst>
            </a:pPr>
            <a:endParaRPr lang="en-US" sz="1600" spc="-5" dirty="0" smtClean="0">
              <a:latin typeface="Arial MT"/>
              <a:cs typeface="Arial MT"/>
            </a:endParaRPr>
          </a:p>
          <a:p>
            <a:pPr marL="622300" indent="-351790">
              <a:spcBef>
                <a:spcPts val="960"/>
              </a:spcBef>
              <a:buClr>
                <a:srgbClr val="212121"/>
              </a:buClr>
              <a:buFont typeface="Arial" panose="020B0604020202020204"/>
              <a:buChar char="●"/>
              <a:tabLst>
                <a:tab pos="621665" algn="l"/>
                <a:tab pos="622300" algn="l"/>
              </a:tabLst>
            </a:pPr>
            <a:endParaRPr lang="en-US" sz="1600" spc="-5" dirty="0" smtClean="0">
              <a:latin typeface="Arial MT"/>
              <a:cs typeface="Arial MT"/>
            </a:endParaRPr>
          </a:p>
          <a:p>
            <a:pPr marL="622300" indent="-351790">
              <a:spcBef>
                <a:spcPts val="960"/>
              </a:spcBef>
              <a:buClr>
                <a:srgbClr val="212121"/>
              </a:buClr>
              <a:buFont typeface="Arial" panose="020B0604020202020204"/>
              <a:buChar char="●"/>
              <a:tabLst>
                <a:tab pos="621665" algn="l"/>
                <a:tab pos="622300" algn="l"/>
              </a:tabLst>
            </a:pPr>
            <a:endParaRPr lang="en-US" sz="1600" dirty="0" smtClean="0">
              <a:latin typeface="Arial MT"/>
              <a:cs typeface="Arial MT"/>
            </a:endParaRPr>
          </a:p>
          <a:p>
            <a:pPr marL="622300" indent="-351790">
              <a:spcBef>
                <a:spcPts val="960"/>
              </a:spcBef>
              <a:buClr>
                <a:srgbClr val="212121"/>
              </a:buClr>
              <a:buFont typeface="Arial" panose="020B0604020202020204"/>
              <a:buChar char="●"/>
              <a:tabLst>
                <a:tab pos="621665" algn="l"/>
                <a:tab pos="622300" algn="l"/>
              </a:tabLst>
            </a:pPr>
            <a:endParaRPr lang="en-US" sz="1600" dirty="0" smtClean="0"/>
          </a:p>
          <a:p>
            <a:pPr marL="622300" indent="-351790">
              <a:spcBef>
                <a:spcPts val="960"/>
              </a:spcBef>
              <a:buClr>
                <a:srgbClr val="212121"/>
              </a:buClr>
              <a:buFont typeface="Arial" panose="020B0604020202020204"/>
              <a:buChar char="●"/>
              <a:tabLst>
                <a:tab pos="621665" algn="l"/>
                <a:tab pos="622300" algn="l"/>
              </a:tabLst>
            </a:pPr>
            <a:endParaRPr lang="en-US" sz="1600" dirty="0" smtClean="0"/>
          </a:p>
          <a:p>
            <a:pPr marL="622300" indent="-351790">
              <a:spcBef>
                <a:spcPts val="960"/>
              </a:spcBef>
              <a:buClr>
                <a:srgbClr val="212121"/>
              </a:buClr>
              <a:buFont typeface="Arial" panose="020B0604020202020204"/>
              <a:buChar char="●"/>
              <a:tabLst>
                <a:tab pos="621665" algn="l"/>
                <a:tab pos="622300" algn="l"/>
              </a:tabLst>
            </a:pPr>
            <a:endParaRPr lang="en-US" sz="1600" dirty="0" smtClean="0">
              <a:latin typeface="Arial MT"/>
              <a:cs typeface="Arial MT"/>
            </a:endParaRPr>
          </a:p>
          <a:p>
            <a:pPr marL="622300" indent="-351790">
              <a:lnSpc>
                <a:spcPct val="100000"/>
              </a:lnSpc>
              <a:spcBef>
                <a:spcPts val="960"/>
              </a:spcBef>
              <a:buClr>
                <a:srgbClr val="212121"/>
              </a:buClr>
              <a:buChar char="●"/>
              <a:tabLst>
                <a:tab pos="621665" algn="l"/>
                <a:tab pos="622300" algn="l"/>
              </a:tabLst>
            </a:pPr>
            <a:endParaRPr sz="1600">
              <a:latin typeface="Arial MT"/>
              <a:cs typeface="Arial MT"/>
            </a:endParaRPr>
          </a:p>
          <a:p>
            <a:pPr marL="622300" indent="-351790">
              <a:lnSpc>
                <a:spcPct val="100000"/>
              </a:lnSpc>
              <a:spcBef>
                <a:spcPts val="960"/>
              </a:spcBef>
              <a:buClr>
                <a:srgbClr val="212121"/>
              </a:buClr>
              <a:buChar char="●"/>
              <a:tabLst>
                <a:tab pos="621665" algn="l"/>
                <a:tab pos="622300" algn="l"/>
              </a:tabLst>
            </a:pPr>
            <a:endParaRPr sz="1600" spc="-5" dirty="0">
              <a:latin typeface="Arial MT"/>
              <a:cs typeface="Arial MT"/>
            </a:endParaRPr>
          </a:p>
        </p:txBody>
      </p:sp>
      <p:pic>
        <p:nvPicPr>
          <p:cNvPr id="6" name="~PP1222.WAV">
            <a:hlinkClick r:id="" action="ppaction://media"/>
          </p:cNvPr>
          <p:cNvPicPr>
            <a:picLocks noRot="1" noChangeAspect="1"/>
          </p:cNvPicPr>
          <p:nvPr>
            <a:wavAudioFile r:embed="rId1" name="~PP1222.WAV"/>
          </p:nvPr>
        </p:nvPicPr>
        <p:blipFill>
          <a:blip r:embed="rId4"/>
          <a:stretch>
            <a:fillRect/>
          </a:stretch>
        </p:blipFill>
        <p:spPr>
          <a:xfrm>
            <a:off x="8729663" y="4729163"/>
            <a:ext cx="244475" cy="24447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6"/>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11700" y="148518"/>
            <a:ext cx="8109286" cy="426107"/>
          </a:xfrm>
        </p:spPr>
        <p:txBody>
          <a:bodyPr/>
          <a:lstStyle/>
          <a:p>
            <a:r>
              <a:rPr lang="en-US" sz="2400" b="1"/>
              <a:t>Various Neighbourhood group and its listing insights</a:t>
            </a:r>
          </a:p>
        </p:txBody>
      </p:sp>
      <p:sp>
        <p:nvSpPr>
          <p:cNvPr id="3" name="Text Placeholder 2"/>
          <p:cNvSpPr>
            <a:spLocks noGrp="1"/>
          </p:cNvSpPr>
          <p:nvPr>
            <p:ph type="body" idx="1"/>
          </p:nvPr>
        </p:nvSpPr>
        <p:spPr>
          <a:xfrm>
            <a:off x="311701" y="744278"/>
            <a:ext cx="4260300" cy="4159503"/>
          </a:xfrm>
        </p:spPr>
        <p:txBody>
          <a:bodyPr/>
          <a:lstStyle/>
          <a:p>
            <a:pPr>
              <a:buClrTx/>
              <a:buFont typeface="Arial" panose="020B0604020202020204" pitchFamily="34" charset="0"/>
              <a:buChar char="•"/>
            </a:pPr>
            <a:r>
              <a:rPr lang="en-IN" sz="1400" b="1" dirty="0">
                <a:solidFill>
                  <a:schemeClr val="accent2"/>
                </a:solidFill>
                <a:latin typeface="Tahoma" panose="020B0604030504040204" pitchFamily="34" charset="0"/>
                <a:ea typeface="Tahoma" panose="020B0604030504040204" pitchFamily="34" charset="0"/>
                <a:cs typeface="Tahoma" panose="020B0604030504040204" pitchFamily="34" charset="0"/>
              </a:rPr>
              <a:t>Manhattan has the highest number of listing of about </a:t>
            </a:r>
            <a:r>
              <a:rPr lang="en-IN" sz="1400" b="1" dirty="0" smtClean="0">
                <a:solidFill>
                  <a:schemeClr val="accent2"/>
                </a:solidFill>
                <a:latin typeface="Tahoma" panose="020B0604030504040204" pitchFamily="34" charset="0"/>
                <a:ea typeface="Tahoma" panose="020B0604030504040204" pitchFamily="34" charset="0"/>
                <a:cs typeface="Tahoma" panose="020B0604030504040204" pitchFamily="34" charset="0"/>
              </a:rPr>
              <a:t>44 </a:t>
            </a:r>
            <a:r>
              <a:rPr lang="en-IN" sz="1400" b="1" dirty="0">
                <a:solidFill>
                  <a:schemeClr val="accent2"/>
                </a:solidFill>
                <a:latin typeface="Tahoma" panose="020B0604030504040204" pitchFamily="34" charset="0"/>
                <a:ea typeface="Tahoma" panose="020B0604030504040204" pitchFamily="34" charset="0"/>
                <a:cs typeface="Tahoma" panose="020B0604030504040204" pitchFamily="34" charset="0"/>
              </a:rPr>
              <a:t>% followed by Brooklyn of 41%. </a:t>
            </a:r>
          </a:p>
          <a:p>
            <a:pPr>
              <a:buClrTx/>
              <a:buFont typeface="Arial" panose="020B0604020202020204" pitchFamily="34" charset="0"/>
              <a:buChar char="•"/>
            </a:pPr>
            <a:r>
              <a:rPr lang="en-IN" sz="1400" b="1" dirty="0" smtClean="0">
                <a:solidFill>
                  <a:schemeClr val="accent2"/>
                </a:solidFill>
                <a:latin typeface="Tahoma" panose="020B0604030504040204" pitchFamily="34" charset="0"/>
                <a:ea typeface="Tahoma" panose="020B0604030504040204" pitchFamily="34" charset="0"/>
                <a:cs typeface="Tahoma" panose="020B0604030504040204" pitchFamily="34" charset="0"/>
              </a:rPr>
              <a:t>Staten </a:t>
            </a:r>
            <a:r>
              <a:rPr lang="en-IN" sz="1400" b="1" dirty="0">
                <a:solidFill>
                  <a:schemeClr val="accent2"/>
                </a:solidFill>
                <a:latin typeface="Tahoma" panose="020B0604030504040204" pitchFamily="34" charset="0"/>
                <a:ea typeface="Tahoma" panose="020B0604030504040204" pitchFamily="34" charset="0"/>
                <a:cs typeface="Tahoma" panose="020B0604030504040204" pitchFamily="34" charset="0"/>
              </a:rPr>
              <a:t>Island stands the least number of listing  </a:t>
            </a:r>
            <a:r>
              <a:rPr lang="en-IN" sz="1400" b="1" dirty="0" smtClean="0">
                <a:solidFill>
                  <a:schemeClr val="accent2"/>
                </a:solidFill>
                <a:latin typeface="Tahoma" panose="020B0604030504040204" pitchFamily="34" charset="0"/>
                <a:ea typeface="Tahoma" panose="020B0604030504040204" pitchFamily="34" charset="0"/>
                <a:cs typeface="Tahoma" panose="020B0604030504040204" pitchFamily="34" charset="0"/>
              </a:rPr>
              <a:t>with 1 </a:t>
            </a:r>
            <a:r>
              <a:rPr lang="en-IN" sz="1400" b="1" dirty="0">
                <a:solidFill>
                  <a:schemeClr val="accent2"/>
                </a:solidFill>
                <a:latin typeface="Tahoma" panose="020B0604030504040204" pitchFamily="34" charset="0"/>
                <a:ea typeface="Tahoma" panose="020B0604030504040204" pitchFamily="34" charset="0"/>
                <a:cs typeface="Tahoma" panose="020B0604030504040204" pitchFamily="34" charset="0"/>
              </a:rPr>
              <a:t>%.</a:t>
            </a:r>
          </a:p>
          <a:p>
            <a:pPr>
              <a:buClrTx/>
              <a:buFont typeface="Arial" panose="020B0604020202020204" pitchFamily="34" charset="0"/>
              <a:buChar char="•"/>
            </a:pPr>
            <a:endParaRPr lang="en-IN" sz="1400" b="1" dirty="0">
              <a:solidFill>
                <a:schemeClr val="accent2"/>
              </a:solidFill>
              <a:latin typeface="Tahoma" panose="020B0604030504040204" pitchFamily="34" charset="0"/>
              <a:ea typeface="Tahoma" panose="020B0604030504040204" pitchFamily="34" charset="0"/>
              <a:cs typeface="Tahoma" panose="020B0604030504040204" pitchFamily="34" charset="0"/>
            </a:endParaRPr>
          </a:p>
        </p:txBody>
      </p:sp>
      <p:pic>
        <p:nvPicPr>
          <p:cNvPr id="5" name="Picture 4" descr="download (1).png"/>
          <p:cNvPicPr>
            <a:picLocks noChangeAspect="1"/>
          </p:cNvPicPr>
          <p:nvPr/>
        </p:nvPicPr>
        <p:blipFill>
          <a:blip r:embed="rId4"/>
          <a:stretch>
            <a:fillRect/>
          </a:stretch>
        </p:blipFill>
        <p:spPr>
          <a:xfrm>
            <a:off x="4820333" y="727363"/>
            <a:ext cx="3958426" cy="3439391"/>
          </a:xfrm>
          <a:prstGeom prst="rect">
            <a:avLst/>
          </a:prstGeom>
        </p:spPr>
      </p:pic>
      <p:pic>
        <p:nvPicPr>
          <p:cNvPr id="6" name="Picture 5" descr="download (2).png"/>
          <p:cNvPicPr>
            <a:picLocks noChangeAspect="1"/>
          </p:cNvPicPr>
          <p:nvPr/>
        </p:nvPicPr>
        <p:blipFill>
          <a:blip r:embed="rId5"/>
          <a:stretch>
            <a:fillRect/>
          </a:stretch>
        </p:blipFill>
        <p:spPr>
          <a:xfrm>
            <a:off x="752606" y="2098964"/>
            <a:ext cx="3568561" cy="2747706"/>
          </a:xfrm>
          <a:prstGeom prst="rect">
            <a:avLst/>
          </a:prstGeom>
        </p:spPr>
      </p:pic>
      <p:pic>
        <p:nvPicPr>
          <p:cNvPr id="8" name="~PP1280.WAV">
            <a:hlinkClick r:id="" action="ppaction://media"/>
          </p:cNvPr>
          <p:cNvPicPr>
            <a:picLocks noRot="1" noChangeAspect="1"/>
          </p:cNvPicPr>
          <p:nvPr>
            <a:wavAudioFile r:embed="rId2" name="~PP1280.WAV"/>
          </p:nvPr>
        </p:nvPicPr>
        <p:blipFill>
          <a:blip r:embed="rId6"/>
          <a:stretch>
            <a:fillRect/>
          </a:stretch>
        </p:blipFill>
        <p:spPr>
          <a:xfrm>
            <a:off x="8729663" y="4729163"/>
            <a:ext cx="244475" cy="244475"/>
          </a:xfrm>
          <a:prstGeom prst="rect">
            <a:avLst/>
          </a:prstGeom>
        </p:spPr>
      </p:pic>
    </p:spTree>
  </p:cSld>
  <p:clrMapOvr>
    <a:overrideClrMapping bg1="lt1" tx1="dk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8"/>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265" y="77470"/>
            <a:ext cx="8479790" cy="595630"/>
          </a:xfrm>
        </p:spPr>
        <p:txBody>
          <a:bodyPr/>
          <a:lstStyle/>
          <a:p>
            <a:pPr algn="l"/>
            <a:r>
              <a:rPr lang="en-US" sz="2400" b="1"/>
              <a:t>What is the average price for each neighborhood group</a:t>
            </a:r>
          </a:p>
        </p:txBody>
      </p:sp>
      <p:sp>
        <p:nvSpPr>
          <p:cNvPr id="3" name="Text Placeholder 2"/>
          <p:cNvSpPr>
            <a:spLocks noGrp="1"/>
          </p:cNvSpPr>
          <p:nvPr>
            <p:ph type="body" idx="1"/>
          </p:nvPr>
        </p:nvSpPr>
        <p:spPr>
          <a:xfrm>
            <a:off x="88134" y="673310"/>
            <a:ext cx="2772830" cy="4470190"/>
          </a:xfrm>
        </p:spPr>
        <p:txBody>
          <a:bodyPr/>
          <a:lstStyle/>
          <a:p>
            <a:pPr>
              <a:lnSpc>
                <a:spcPct val="125000"/>
              </a:lnSpc>
              <a:buClrTx/>
              <a:buFont typeface="Arial" panose="020B0604020202020204" pitchFamily="34" charset="0"/>
              <a:buChar char="•"/>
            </a:pPr>
            <a:r>
              <a:rPr lang="en-US" sz="1400" dirty="0" smtClean="0">
                <a:solidFill>
                  <a:schemeClr val="accent2"/>
                </a:solidFill>
                <a:latin typeface="Verdana" panose="020B0604030504040204" charset="0"/>
                <a:ea typeface="Tahoma" panose="020B0604030504040204" pitchFamily="34" charset="0"/>
                <a:cs typeface="Verdana" panose="020B0604030504040204" charset="0"/>
              </a:rPr>
              <a:t>As usual</a:t>
            </a:r>
            <a:r>
              <a:rPr lang="en-US" sz="1400" dirty="0">
                <a:solidFill>
                  <a:schemeClr val="accent2"/>
                </a:solidFill>
                <a:latin typeface="Verdana" panose="020B0604030504040204" charset="0"/>
                <a:ea typeface="Tahoma" panose="020B0604030504040204" pitchFamily="34" charset="0"/>
                <a:cs typeface="Verdana" panose="020B0604030504040204" charset="0"/>
              </a:rPr>
              <a:t> Manhattan being the costliest place to live in NYC, having average  price more than 140 USD followed by Brooklyn with around 80 USD on an average for the listings.</a:t>
            </a:r>
            <a:r>
              <a:rPr lang="en-IN" sz="1400" dirty="0">
                <a:solidFill>
                  <a:schemeClr val="accent2"/>
                </a:solidFill>
                <a:latin typeface="Verdana" panose="020B0604030504040204" charset="0"/>
                <a:ea typeface="Tahoma" panose="020B0604030504040204" pitchFamily="34" charset="0"/>
                <a:cs typeface="Verdana" panose="020B0604030504040204" charset="0"/>
              </a:rPr>
              <a:t> </a:t>
            </a:r>
          </a:p>
          <a:p>
            <a:pPr>
              <a:lnSpc>
                <a:spcPct val="125000"/>
              </a:lnSpc>
              <a:buClrTx/>
              <a:buFont typeface="Arial" panose="020B0604020202020204" pitchFamily="34" charset="0"/>
              <a:buChar char="•"/>
            </a:pPr>
            <a:r>
              <a:rPr lang="en-IN" sz="1400" dirty="0">
                <a:solidFill>
                  <a:schemeClr val="accent2"/>
                </a:solidFill>
                <a:latin typeface="Verdana" panose="020B0604030504040204" charset="0"/>
                <a:ea typeface="Tahoma" panose="020B0604030504040204" pitchFamily="34" charset="0"/>
                <a:cs typeface="Verdana" panose="020B0604030504040204" charset="0"/>
              </a:rPr>
              <a:t>Queens and Staten Island has nearly the same of 75 USD.</a:t>
            </a:r>
          </a:p>
          <a:p>
            <a:pPr>
              <a:buClrTx/>
              <a:buFont typeface="Arial" panose="020B0604020202020204" pitchFamily="34" charset="0"/>
              <a:buChar char="•"/>
            </a:pPr>
            <a:r>
              <a:rPr lang="en-IN" sz="1400" dirty="0">
                <a:solidFill>
                  <a:schemeClr val="accent2"/>
                </a:solidFill>
                <a:latin typeface="Verdana" panose="020B0604030504040204" charset="0"/>
                <a:ea typeface="Tahoma" panose="020B0604030504040204" pitchFamily="34" charset="0"/>
                <a:cs typeface="Verdana" panose="020B0604030504040204" charset="0"/>
              </a:rPr>
              <a:t>The highest price range could go just above 360 USD.</a:t>
            </a:r>
          </a:p>
          <a:p>
            <a:pPr marL="114300" indent="0">
              <a:buClrTx/>
              <a:buNone/>
            </a:pPr>
            <a:endParaRPr lang="en-IN" sz="1400" dirty="0">
              <a:solidFill>
                <a:schemeClr val="accent2"/>
              </a:solidFill>
              <a:latin typeface="Verdana" panose="020B0604030504040204" charset="0"/>
              <a:ea typeface="Tahoma" panose="020B0604030504040204" pitchFamily="34" charset="0"/>
              <a:cs typeface="Verdana" panose="020B0604030504040204" charset="0"/>
            </a:endParaRPr>
          </a:p>
        </p:txBody>
      </p:sp>
      <p:pic>
        <p:nvPicPr>
          <p:cNvPr id="5" name="Picture 4"/>
          <p:cNvPicPr>
            <a:picLocks noChangeAspect="1"/>
          </p:cNvPicPr>
          <p:nvPr/>
        </p:nvPicPr>
        <p:blipFill>
          <a:blip r:embed="rId3"/>
          <a:stretch>
            <a:fillRect/>
          </a:stretch>
        </p:blipFill>
        <p:spPr>
          <a:xfrm>
            <a:off x="2913321" y="673310"/>
            <a:ext cx="6230679" cy="4470190"/>
          </a:xfrm>
          <a:prstGeom prst="rect">
            <a:avLst/>
          </a:prstGeom>
        </p:spPr>
      </p:pic>
      <p:pic>
        <p:nvPicPr>
          <p:cNvPr id="6" name="~PP592.WAV">
            <a:hlinkClick r:id="" action="ppaction://media"/>
          </p:cNvPr>
          <p:cNvPicPr>
            <a:picLocks noRot="1" noChangeAspect="1"/>
          </p:cNvPicPr>
          <p:nvPr>
            <a:wavAudioFile r:embed="rId1" name="~PP592.WAV"/>
          </p:nvPr>
        </p:nvPicPr>
        <p:blipFill>
          <a:blip r:embed="rId4"/>
          <a:stretch>
            <a:fillRect/>
          </a:stretch>
        </p:blipFill>
        <p:spPr>
          <a:xfrm>
            <a:off x="8729663" y="4729163"/>
            <a:ext cx="244475" cy="24447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6"/>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700" y="148518"/>
            <a:ext cx="8109286" cy="426107"/>
          </a:xfrm>
        </p:spPr>
        <p:txBody>
          <a:bodyPr/>
          <a:lstStyle/>
          <a:p>
            <a:pPr algn="ctr"/>
            <a:r>
              <a:rPr lang="en-US" sz="2400" b="1"/>
              <a:t>What is ths share of various room types </a:t>
            </a:r>
          </a:p>
        </p:txBody>
      </p:sp>
      <p:sp>
        <p:nvSpPr>
          <p:cNvPr id="3" name="Text Placeholder 2"/>
          <p:cNvSpPr>
            <a:spLocks noGrp="1"/>
          </p:cNvSpPr>
          <p:nvPr>
            <p:ph type="body" idx="1"/>
          </p:nvPr>
        </p:nvSpPr>
        <p:spPr>
          <a:xfrm>
            <a:off x="311701" y="744278"/>
            <a:ext cx="4260300" cy="4159503"/>
          </a:xfrm>
        </p:spPr>
        <p:txBody>
          <a:bodyPr/>
          <a:lstStyle/>
          <a:p>
            <a:pPr>
              <a:buClrTx/>
              <a:buFont typeface="Arial" panose="020B0604020202020204" pitchFamily="34" charset="0"/>
              <a:buChar char="•"/>
            </a:pPr>
            <a:r>
              <a:rPr lang="en-IN" sz="1400" b="1" dirty="0">
                <a:solidFill>
                  <a:schemeClr val="accent2"/>
                </a:solidFill>
                <a:latin typeface="Tahoma" panose="020B0604030504040204" pitchFamily="34" charset="0"/>
                <a:ea typeface="Tahoma" panose="020B0604030504040204" pitchFamily="34" charset="0"/>
                <a:cs typeface="Tahoma" panose="020B0604030504040204" pitchFamily="34" charset="0"/>
              </a:rPr>
              <a:t>The entire home/apt room are the highest in NYC followed by private rooms.</a:t>
            </a:r>
          </a:p>
          <a:p>
            <a:pPr>
              <a:buClrTx/>
              <a:buFont typeface="Arial" panose="020B0604020202020204" pitchFamily="34" charset="0"/>
              <a:buChar char="•"/>
            </a:pPr>
            <a:r>
              <a:rPr lang="en-IN" sz="1400" b="1" dirty="0">
                <a:solidFill>
                  <a:schemeClr val="accent2"/>
                </a:solidFill>
                <a:latin typeface="Tahoma" panose="020B0604030504040204" pitchFamily="34" charset="0"/>
                <a:ea typeface="Tahoma" panose="020B0604030504040204" pitchFamily="34" charset="0"/>
                <a:cs typeface="Tahoma" panose="020B0604030504040204" pitchFamily="34" charset="0"/>
              </a:rPr>
              <a:t>Shared room holds are only 2 % in Airbnb NYC.</a:t>
            </a:r>
          </a:p>
          <a:p>
            <a:pPr>
              <a:buClrTx/>
              <a:buFont typeface="Arial" panose="020B0604020202020204" pitchFamily="34" charset="0"/>
              <a:buChar char="•"/>
            </a:pPr>
            <a:endParaRPr lang="en-IN" sz="1400" dirty="0">
              <a:solidFill>
                <a:schemeClr val="accent2"/>
              </a:solidFill>
              <a:latin typeface="Tahoma" panose="020B0604030504040204" pitchFamily="34" charset="0"/>
              <a:ea typeface="Tahoma" panose="020B0604030504040204" pitchFamily="34" charset="0"/>
              <a:cs typeface="Tahoma" panose="020B0604030504040204" pitchFamily="34" charset="0"/>
            </a:endParaRPr>
          </a:p>
          <a:p>
            <a:pPr>
              <a:buClrTx/>
              <a:buFont typeface="Arial" panose="020B0604020202020204" pitchFamily="34" charset="0"/>
              <a:buChar char="•"/>
            </a:pPr>
            <a:endParaRPr lang="en-IN" sz="1400" dirty="0">
              <a:solidFill>
                <a:schemeClr val="accent2"/>
              </a:solidFill>
              <a:latin typeface="Tahoma" panose="020B0604030504040204" pitchFamily="34" charset="0"/>
              <a:ea typeface="Tahoma" panose="020B0604030504040204" pitchFamily="34" charset="0"/>
              <a:cs typeface="Tahoma" panose="020B0604030504040204" pitchFamily="34" charset="0"/>
            </a:endParaRPr>
          </a:p>
        </p:txBody>
      </p:sp>
      <p:pic>
        <p:nvPicPr>
          <p:cNvPr id="7" name="Picture 0"/>
          <p:cNvPicPr>
            <a:picLocks noChangeAspect="1"/>
          </p:cNvPicPr>
          <p:nvPr/>
        </p:nvPicPr>
        <p:blipFill>
          <a:blip r:embed="rId3"/>
          <a:stretch>
            <a:fillRect/>
          </a:stretch>
        </p:blipFill>
        <p:spPr>
          <a:xfrm>
            <a:off x="521020" y="2237456"/>
            <a:ext cx="3775558" cy="2666325"/>
          </a:xfrm>
          <a:prstGeom prst="rect">
            <a:avLst/>
          </a:prstGeom>
        </p:spPr>
      </p:pic>
      <p:pic>
        <p:nvPicPr>
          <p:cNvPr id="8" name="Picture 7"/>
          <p:cNvPicPr>
            <a:picLocks noChangeAspect="1"/>
          </p:cNvPicPr>
          <p:nvPr/>
        </p:nvPicPr>
        <p:blipFill>
          <a:blip r:embed="rId4"/>
          <a:stretch>
            <a:fillRect/>
          </a:stretch>
        </p:blipFill>
        <p:spPr>
          <a:xfrm>
            <a:off x="4957590" y="744278"/>
            <a:ext cx="3874709" cy="3981957"/>
          </a:xfrm>
          <a:prstGeom prst="rect">
            <a:avLst/>
          </a:prstGeom>
        </p:spPr>
      </p:pic>
      <p:pic>
        <p:nvPicPr>
          <p:cNvPr id="6" name="~PP1610.WAV">
            <a:hlinkClick r:id="" action="ppaction://media"/>
          </p:cNvPr>
          <p:cNvPicPr>
            <a:picLocks noRot="1" noChangeAspect="1"/>
          </p:cNvPicPr>
          <p:nvPr>
            <a:wavAudioFile r:embed="rId1" name="~PP1610.WAV"/>
          </p:nvPr>
        </p:nvPicPr>
        <p:blipFill>
          <a:blip r:embed="rId5"/>
          <a:stretch>
            <a:fillRect/>
          </a:stretch>
        </p:blipFill>
        <p:spPr>
          <a:xfrm>
            <a:off x="8729663" y="4729163"/>
            <a:ext cx="244475" cy="24447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6"/>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699" y="305687"/>
            <a:ext cx="8520601" cy="438592"/>
          </a:xfrm>
        </p:spPr>
        <p:txBody>
          <a:bodyPr/>
          <a:lstStyle/>
          <a:p>
            <a:pPr algn="l"/>
            <a:r>
              <a:rPr lang="en-US" sz="2400" b="1" dirty="0"/>
              <a:t>What is average cost of stay in different room types</a:t>
            </a:r>
          </a:p>
        </p:txBody>
      </p:sp>
      <p:sp>
        <p:nvSpPr>
          <p:cNvPr id="3" name="Text Placeholder 2"/>
          <p:cNvSpPr>
            <a:spLocks noGrp="1"/>
          </p:cNvSpPr>
          <p:nvPr>
            <p:ph type="body" idx="1"/>
          </p:nvPr>
        </p:nvSpPr>
        <p:spPr>
          <a:xfrm>
            <a:off x="311699" y="861236"/>
            <a:ext cx="3282105" cy="3668233"/>
          </a:xfrm>
        </p:spPr>
        <p:txBody>
          <a:bodyPr/>
          <a:lstStyle/>
          <a:p>
            <a:pPr>
              <a:lnSpc>
                <a:spcPct val="125000"/>
              </a:lnSpc>
              <a:buClrTx/>
              <a:buFont typeface="Arial" panose="020B0604020202020204" pitchFamily="34" charset="0"/>
              <a:buChar char="•"/>
            </a:pPr>
            <a:r>
              <a:rPr lang="en-US" sz="1400" b="1" dirty="0">
                <a:solidFill>
                  <a:schemeClr val="accent2"/>
                </a:solidFill>
                <a:latin typeface="Tahoma" panose="020B0604030504040204" pitchFamily="34" charset="0"/>
                <a:ea typeface="Tahoma" panose="020B0604030504040204" pitchFamily="34" charset="0"/>
                <a:cs typeface="Tahoma" panose="020B0604030504040204" pitchFamily="34" charset="0"/>
              </a:rPr>
              <a:t>Entire Home may averagely cost 150 USD .</a:t>
            </a:r>
            <a:r>
              <a:rPr lang="en-IN" sz="1400" b="1" dirty="0">
                <a:solidFill>
                  <a:schemeClr val="accent2"/>
                </a:solidFill>
                <a:latin typeface="Tahoma" panose="020B0604030504040204" pitchFamily="34" charset="0"/>
                <a:ea typeface="Tahoma" panose="020B0604030504040204" pitchFamily="34" charset="0"/>
                <a:cs typeface="Tahoma" panose="020B0604030504040204" pitchFamily="34" charset="0"/>
              </a:rPr>
              <a:t> </a:t>
            </a:r>
          </a:p>
          <a:p>
            <a:pPr>
              <a:lnSpc>
                <a:spcPct val="125000"/>
              </a:lnSpc>
              <a:buClrTx/>
              <a:buFont typeface="Arial" panose="020B0604020202020204" pitchFamily="34" charset="0"/>
              <a:buChar char="•"/>
            </a:pPr>
            <a:r>
              <a:rPr lang="en-IN" sz="1400" b="1" dirty="0">
                <a:solidFill>
                  <a:schemeClr val="accent2"/>
                </a:solidFill>
                <a:latin typeface="Tahoma" panose="020B0604030504040204" pitchFamily="34" charset="0"/>
                <a:ea typeface="Tahoma" panose="020B0604030504040204" pitchFamily="34" charset="0"/>
                <a:cs typeface="Tahoma" panose="020B0604030504040204" pitchFamily="34" charset="0"/>
              </a:rPr>
              <a:t>Private room average cost is of  around 65 USD.</a:t>
            </a:r>
          </a:p>
          <a:p>
            <a:pPr>
              <a:lnSpc>
                <a:spcPct val="125000"/>
              </a:lnSpc>
              <a:buClrTx/>
              <a:buFont typeface="Arial" panose="020B0604020202020204" pitchFamily="34" charset="0"/>
              <a:buChar char="•"/>
            </a:pPr>
            <a:r>
              <a:rPr lang="en-IN" sz="1400" b="1" dirty="0">
                <a:solidFill>
                  <a:schemeClr val="accent2"/>
                </a:solidFill>
                <a:latin typeface="Tahoma" panose="020B0604030504040204" pitchFamily="34" charset="0"/>
                <a:ea typeface="Tahoma" panose="020B0604030504040204" pitchFamily="34" charset="0"/>
                <a:cs typeface="Tahoma" panose="020B0604030504040204" pitchFamily="34" charset="0"/>
              </a:rPr>
              <a:t>Shared rooms cost the least price of less then 50 USD.</a:t>
            </a:r>
          </a:p>
          <a:p>
            <a:pPr>
              <a:lnSpc>
                <a:spcPct val="125000"/>
              </a:lnSpc>
              <a:buClrTx/>
              <a:buFont typeface="Arial" panose="020B0604020202020204" pitchFamily="34" charset="0"/>
              <a:buChar char="•"/>
            </a:pPr>
            <a:r>
              <a:rPr lang="en-IN" sz="1400" b="1" dirty="0">
                <a:solidFill>
                  <a:schemeClr val="accent2"/>
                </a:solidFill>
                <a:latin typeface="Tahoma" panose="020B0604030504040204" pitchFamily="34" charset="0"/>
                <a:ea typeface="Tahoma" panose="020B0604030504040204" pitchFamily="34" charset="0"/>
                <a:cs typeface="Tahoma" panose="020B0604030504040204" pitchFamily="34" charset="0"/>
              </a:rPr>
              <a:t>So, lets check what people prefer to live in with review counts.</a:t>
            </a:r>
            <a:r>
              <a:rPr lang="en-IN" sz="1400" dirty="0">
                <a:solidFill>
                  <a:schemeClr val="accent2"/>
                </a:solidFill>
                <a:latin typeface="Tahoma" panose="020B0604030504040204" pitchFamily="34" charset="0"/>
                <a:ea typeface="Tahoma" panose="020B0604030504040204" pitchFamily="34" charset="0"/>
                <a:cs typeface="Tahoma" panose="020B0604030504040204" pitchFamily="34" charset="0"/>
              </a:rPr>
              <a:t> </a:t>
            </a:r>
          </a:p>
        </p:txBody>
      </p:sp>
      <p:sp>
        <p:nvSpPr>
          <p:cNvPr id="11266" name="AutoShape 2" descr="data:image/png;base64,iVBORw0KGgoAAAANSUhEUgAAAmsAAAIfCAYAAAAv/5szAAAABHNCSVQICAgIfAhkiAAAAAlwSFlzAAALEgAACxIB0t1+/AAAADh0RVh0U29mdHdhcmUAbWF0cGxvdGxpYiB2ZXJzaW9uMy4yLjIsIGh0dHA6Ly9tYXRwbG90bGliLm9yZy+WH4yJAAAgAElEQVR4nOzdeVyU5eL+8YvdXURT0VwSlSgzUdxyR82N1MzKY2rp10xPLh0ztSwXcsnlWMdzXOpUp0zL8lhu5b6imIotSqKplWKAqIAhKtvcvz/8OScSbFCHeZDP+/XqlTz3MzPXwwzMxf0s42aMMQIAAIAlubs6AAAAAPJGWQMAALAwyhoAAICFUdYAAAAsjLIGAABgYZQ1AAAAC6OsAbitVq9erUGDBuU5vnfvXrVu3fqWHiMwMFAnT568pfuwktOnTyswMFBZWVmSpMGDB+uLL77I9/1ERUWpU6dOtzveDf3Z8w3g1lHWAAsKDQ1VZGRkjmWff/65/vKXv9zS/d6OovRnunfvrvfff9/+9a0Wq/79+2v58uW3I5rL5Hcb3n33XT366KN/ut4fv7chISHasGHDTWW8WX98vvPjn//8pwIDA/XVV1/Zl2VlZSkwMFCnT5/W8uXL1aVLF2VkZNjHk5OT1bx5c+3cuVOStGbNGvXq1UvBwcFq2bKlBg8erKioqFvbKMBiKGsAAJfx9fXVP//5T2VnZ1839vjjj6tSpUqaP3++fdn06dPVpk0btW7dWv/5z380ffp0DR06VLt379a2bdvUt29fbdmypSA3AXA6yhpQSJ04cUL9+/dXSEiIunXrluMNaseOHeratauCg4PVqlUrvffee7p06ZKeffZZJSYmKjg4WMHBwTpz5owOHjyoXr16qWHDhnrooYc0Y8aMXB+vX79+9lmbAwcOKDAwUNu3b5ck7dmzRz169JCUcwbwqaeekiT16NFDwcHBOWZQ3n//fTVv3lwtW7bUihUrcn3MN998U1FRUQoPD1dwcLDCw8PtY5GRkXr44YcVEhKiKVOm6PcfxvLf//5XXbp0UePGjfV///d/+vXXX3O9/2u7H1esWKE2bdqocePG+uSTT3Tw4EE98sgjCgkJyfGYNptNCxYsULt27dS8eXONHTtWqampkqT09HSNGTNGTZs2VUhIiB577DGdO3fuhtuQl9/PxJ08eVL9+vVTo0aN1LRpU73wwgt5fm//OHMaGhqq9957T4888ogaNWqkF154Qenp6fbxf//732rZsqVatmyp5cuX55ipy+01lJs/zvgGBgbqk08+yfO5+aOWLVvKy8tLq1evznV86tSp+vjjjxUTE6OIiAjt2bNHL7/8slJTUzVv3jxNnDhRDz/8sEqUKCEvLy+FhoZq3Lhxf/o9BgoVA8By2rVrZ3bv3p1j2YoVK0yfPn2MMcZkZGSYDh06mIULF5r09HQTGRlpGjRoYE6cOGGMMaZFixZm//79xhhjUlJSTHR0tDHGmK+//tq0atUqx/0+8cQT5osvvjDGGHPx4kXz7bff5prprbfeMuHh4cYYYxYuXGjat29vZs2aZR97/fXXr8tpjDF169Y1v/zyi/3rr7/+2gQFBZm33nrLZGRkmO3bt5v69eublJSUXB+3X79+5rPPPsuxrG7dumbIkCHmwoUL5tdffzVNmzY1O3bsMMYYs2nTJtOhQwdz/Phxk5mZaebPn2+efPLJXO87NjbW1K1b17z22mvmypUrJiIiwtSrV88MGzbMnDt3ziQkJJhmzZqZvXv3GmOMWb58uenQoYM5deqUuXjxonn++efNmDFjjDHGfPLJJ+a5554zly5dMllZWebQoUMmNTU1z23ILUdmZuZ16//tb38zCxYsMNnZ2ebKlSv25zWv7+3vn9927dqZxx57zCQkJJjk5GTTuXNn8/HHHxtjjNmxY4d56KGHzI8//mguXbpkXnzxxRz3l9dr6I9ye77zem7+aN68eebFF180mzdvNqGhoSYjI8NkZmaaunXrmtjYWPt6ixcvNj179jTt2rUzmzZtsucPCgqyf8+AOxkza4BFPf/88woJCbH/N2XKFPvY999/r0uXLmnIkCHy9vZW8+bN1a5dO3355ZeSJE9PTx0/flwXL15U2bJldf/99+f5OJ6enjp16pSSkpJUsmRJNWjQINf1mjRpon379kmS9u/fr+eee0779++3f92kSROHt83T01PPP/+8vLy81KZNG5UoUUI///yzw7eXpGeffVZlypRRlSpV1LRpUx05ckSStGzZMg0ZMkQBAQHy9PTU0KFDFRMTk+fsmnT1e+3j46OWLVuqRIkSCgsLU/ny5VWpUiWFhITo8OHDkq4eH/XMM8+oWrVqKlmypEaPHq2vvvpKWVlZ8vT0VEpKik6ePCkPDw/Vq1dPpUqVytc25cbT01NxcXFKTEyUj4+PQkJC8nX7/v37q1KlSvL19VW7du0UExMjSVq3bp169eqlOnXqqHjx4hoxYsR1j+voa+iP8npu8tK+fXv5+fnleVxfv3795OnpqaCgIHXo0EGSlJKSonLlysnT09PhXEBhRVkDLGr+/PmKioqy/zdp0iT7WGJioipXrix39//9CFepUkVnzpyRJM2bN087duxQu3bt1K9fP3377bd5Ps60adP0yy+/qEuXLnrssce0bdu2XNdr0KCBfvnlF507d05HjhxRjx49FB8fr6SkJB08eDBfJcLX1zfHm2zx4sV16dIlh28vSXfddVeO26elpUmS4uLiNH36dHvJbdKkiYwx9u9NbsqXL2//t4+Pz3VfX8uWmJioqlWr2seqVq2qrKwsnT9/Xj169FDLli01evRotWzZUrNmzVJmZma+tik3L730kowx6t27t7p166b//ve/+br9H79Pv9+WypUr28f8/f1z3C4/r6E/e8xrz82NvPDCC1q0aFGO3bTXuLm5KSAgQLVr17Yv8/X1VXJysv0MWuBOxp8kQCFUsWJFJSQkyGaz2QtbfHy8atasKUmqX7++Fi5cqMzMTC1dulQvvPCCduzYITc3t+vuq2bNmpo7d65sNps2btyokSNHau/evSpRokSO9YoXL677779fixcvVp06deTt7a3g4GB98MEHql69uvz8/Jy+3Y7w9/fX0KFD1b1799t+3xUrVswxQxcXFydPT0+VL19enp6eGj58uIYPH67Tp09ryJAhuueee/T444/f0mPeddddmjp1qqSrl+YYOHCgGjdurBo1atzytvy+wMbHx+cYz+s15CwtWrRQjRo19PHHHzu0fnBwsLy9vbV582Z17tzZabkAK2BmDSiE6tevr2LFiundd99VZmam9u7dq61bt6pr167KyMjQ6tWrlZqaKi8vL5UsWdJe6MqXL6+UlBT7QfGStGrVKiUlJcnd3V1lypSRpBwzdr/XpEkTLVmyRI0bN5YkNW3aNMfXualQoYJiY2Nvelvze/s+ffronXfe0bFjxyRJqampWrdu3U0//u+FhYXpww8/VGxsrNLS0vTmm2+qS5cu8vT01Ndff62jR48qOztbpUqVkqenp/37eCvfg3Xr1ikhIUGSVLZsWbm5ud2W++3cubM+//xznThxQpcvX9aCBQvsYzd6DTnTCy+8oHfffdehdUuXLq2RI0cqPDxcmzdv1uXLl5WZmakdO3Zo1qxZTk4KFCzKGlAIeXt7a9GiRdq5c6eaNWumKVOmaNasWQoICJB0tYCFhoaqYcOGWrZsmWbPni1JCggIULdu3dShQweFhITozJkzioiIULdu3RQcHKxp06bpzTffVLFixXJ93MaNGystLc1ezv74dW6GDx+u8ePHKyQkJMfZoI4aMGCANmzYoMaNG9tnmG6kY8eOGjx4sEaPHq2GDRsqLCzMfk2uW/XYY4+pe/fu6tevn9q3by9vb2+99tprkqRz585p5MiRatSokbp27aomTZrYz5DN7zb83qFDh/T4448rODhYw4YN04QJE1StWjVJt/a9bdOmjfr3768BAwaoY8eOevDBByVdfW1Jeb+GnKlRo0aqX7++w+sPGjRI48eP14IFC9S8eXO1bdtWS5cutR/XBtwp3Iy5wTnVAIAi4cSJEwoLC9OhQ4c4aB+wGGbWAKCI2rRpkzIyMnThwgXNnj1b7dq1o6gBFkRZA4AiatmyZWrevLk6duwoDw8PTZ482dWRAOSC3aAAAAAWxswaAACAhd2xBydcuXJF0dHRuuuuu+Th4eHqOAAAAHnKzs7W2bNnVa9evevOyL9jy1p0dLT9g44BAAAKg6VLl173iTB3bFm79nEnS5cuzfGRKgAAAFaTkJCgp556KsfHtV1zx5a1a7s+K1eurLvvvtvFaQAAAP5cboducYIBAACAhVHWAAAALIyyBgAAYGGUNQAAAAujrAEAAFgYZQ0AAMDCKGsAAAAWRlkDAACwMMoaAACAhVHWAAAALIyyBgAAYGGUNQAAAAujrAEAAFgYZQ0AAMDCKGsAAAAWRlkDAACwMMoaAACAhVHWAAAALIyyBgAACq30jAxXR8i3/Gb2dFIOAAAAp/Px9laz9l1dHSNfvt7yVb7WZ2YNAADAwihrAAAAFkZZAwAAsDDKGgAAgIVR1gAAACyMsgYAAGBhlDUAAAALo6wBAABYGGUNAADAwihrAAAAFkZZAwAAsDDKGgAAgIVR1gAAACyMsgYAAGBhlDUAAAALo6wBAABYGGUNAADAwihrAAAAFkZZAwAAsDDKGgAAgIVR1gAAACyMsgYAAGBhlDUAAAALo6wBAABYGGUNAADAwihrAAAAFkZZAwAAsDDKGgAAgIV5FtQD/fWvf9Xp06fl7u6uEiVK6LXXXlNQUJB+/vlnjR8/XikpKfL19dXMmTNVs2ZNSbrhGAAAQFFQYDNrM2fO1OrVq7Vy5UoNGjRIr7zyiiRp0qRJ6tu3rzZs2KC+fftq4sSJ9tvcaAwAAKAoKLCyVrp0afu/L168KDc3N50/f16HDx9WWFiYJCksLEyHDx9WUlLSDccAAACKigLbDSpJEyZM0O7du2WM0bvvvqv4+HhVqlRJHh4ekiQPDw9VrFhR8fHxMsbkOebn51eQsQEAAFymQE8wmDZtmrZv366//e1vmjVrVkE+NAAAQKHkkrNBe/bsqb1796py5co6c+aMsrOzJUnZ2dlKTEyUv7+//P398xwDAAAoKgqkrKWlpSk+Pt7+9datW1W2bFmVL19eQUFBWrt2rSRp7dq1CgoKkp+f3w3HAAAAiooCOWbt8uXLGjVqlC5fvix3d3eVLVtWixYtkpubmyZPnqzx48drwYIFKlOmjGbOnGm/3Y3GAAAAioICKWsVKlTQZ599lutYQECAli9fnu8xAACAooBPMAAAALAwyhoAAICFUdYAAAAsjLIGAABgYZQ1AAAAC6OsAQAAWBhlDQAAwMIoawAAABZGWQMAALAwyhoAAICFUdYAAAAsjLIGAABgYZQ1AAAAC6OsAQAAWBhlDQAAwMIoawAAABZGWQMAALAwyhoAAICFUdYAAAAsjLIGAABgYZQ1AAAAC6OsAQAAWBhlDQAAwMIoawAAABZGWQMAALAwyhoAAICFUdYAAAAsjLIGAABgYZQ1AAAAC6OsAQAAWBhlDQAAwMIoawAAABZGWQMAALAwyhoAAICFUdYAAAAsjLIGAABgYZQ1AAAAC6OsAQAAWBhlDQAAwMIoawAAABZGWQMAALAwyhoAAICFUdYAAAAsjLIGAABgYZQ1AAAAC6OsAQAAWBhlDQAAwMIoawAAABZGWQMAALAwyhoAAICFUdYAAAAsjLIGAABgYZQ1AAAAC6OsAQAAWJhnQTxIcnKyxo4dq1OnTsnb21s1atRQeHi4/Pz8FBgYqLp168rd/WpvnDVrlgIDAyVJW7du1axZs5Sdna37779fM2bMUPHixQsiMgAAgCUUyMyam5ubBg8erA0bNmjNmjWqVq2a5syZYx9ftmyZVq1apVWrVtmLWlpaml577TUtWrRImzZtUsmSJfXee+8VRFwAAADLKJCy5uvrq6ZNm9q/btCggeLi4m54m507d6pevXqqWbOmJKlPnz5at26dM2MCAABYToHsBv09m82mTz75RKGhofZl/fv3V3Z2tlq3bq0RI0bI29tb8fHxqlKlin2dKlWqKD4+vqDjAgAAuFSBn2Dw+uuvq0SJEurXr58kafv27fr888+1dOlSHT9+XPPnzy/oSAAAAJZVoGVt5syZOnnypN566y37CQX+/v6SpFKlSunxxx/XN998Y1/++12lcXFx9nUBAACKigIra3PnzlV0dLTmz58vb29vSdKFCxd05coVSVJWVpY2bNigoKAgSVKrVq106NAh/fLLL5KunoTQpUuXgooLAABgCQVyzNqxY8f09ttvq2bNmurTp48k6e6779bgwYM1ceJEubm5KSsrS8HBwRo1apSkqzNt4eHheu6552Sz2RQUFKQJEyYURFwAAADLKJCyVqdOHR09ejTXsTVr1uR5uw4dOqhDhw7OigUAAGB5fIIBAACAhVHWAAAALIyyBgAAYGGUNQAAAAujrAEAAFgYZQ0AAMDCKGsAAAAWRlkDAACwMMoaAACAhVHWAAAALIyyBgAAYGGUNQAAAAujrAEAAFgYZQ0AAMDCKGsAAAAWRlkDAACwMMoaAACAhVHWAAAALIyyBgD4UxmZWa6OkG+FMTOQG09XBwAAWJ+3l6faj3rT1THyZcs//ubqCMBtwcwaAACAhVHWAAAALIyyBgAAYGGUNQAAAAujrAEAAFgYZQ0AAMDCKGsAAAAWRlkDAACwMMoaAACAhVHWAAAALIyyBgAAYGGUNQAAAAujrAEAAFgYZQ0AAMDCKGsAAAAWRlkDAACwMMoaAACAhVHWAAAALIyyBgAAYGGUNQAAAAujrAEAAFgYZQ0AAMDCKGsAAAAWRlkDAACwMMoaAACAhVHWAAAALIyyBgAAYGE3VdauXLmijIyM250FAAAAf+BQWZs5c6YOHjwoSdq+fbuaNGmixo0ba+vWrU4NBwAAUNQ5VNbWrFmjOnXqSJLmz5+v2bNna+HChXrzzTedGg4AAKCo83RkpcuXL6t48eJKTk5WbGysOnXqJEn69ddfnRoOAACgqHOorNWsWVOrV6/WqVOn1KJFC0lSUlKSihUr5tRwAAAARZ1DZW3SpEmaPn26vLy8NG3aNEnSrl277MUNAAAAzuFQWatfv76WLVuWY1n37t3VvXt3p4QCAADAVQ6VtT179uS63NvbW5UrV1bVqlVvaygAAABc5VBZmzBhghITEyVJvr6+SklJkSSVL19e586dU2BgoObOnauaNWvmevvk5GSNHTtWp06dkre3t2rUqKHw8HD5+fnpu+++08SJE5Wenq6qVatq9uzZKl++vCTdcAwAAKAocOjSHb1791b//v0VFRWlXbt2KSoqSk8//bT69Omj/fv3q169epoyZUqet3dzc9PgwYO1YcMGrVmzRtWqVdOcOXNks9n00ksvaeLEidqwYYNCQkI0Z84cSbrhGAAAQFHhUFlbvHixXnzxRfvZn8WKFdMLL7ygDz/8UCVKlND48eMVHR2d5+19fX3VtGlT+9cNGjRQXFycoqOj5ePjo5CQEElSnz59tH79ekm64RgAAEBR4VBZK1GihA4dOpRj2Q8//KDixYtfvRN3xz+1ymaz6ZNPPlFoaKji4+NVpUoV+5ifn59sNptSUlJuOAYAAFBUOHTM2siRIzVo0CCFhobK399fCQkJ2rZtm1577TVJV09AuHah3D/z+uuvq0SJEurXr582bdp088kBAACKAIfKWs+ePVWvXj1t2LBBiYmJqlmzpj799FPVrl1bktSuXTu1a9fuT+9n5syZOnnypBYtWiR3d3f5+/srLi7OPp6UlCR3d3f5+vrecAwAAKCocKisSVLt2rXt5exmzJ07V9HR0XrnnXfk7e0tSapXr56uXLmiqKgohYSEaNmyZercufOfjgEAABQVDpW1lJQUvf/++4qJidGlS5dyjC1duvRPb3/s2DG9/fbbqlmzpvr06SNJuvvuuzV//nzNmjVLkyZNynF5DunqcXB5jQEAABQVDpW1F198URkZGerSpYv9pIL8qFOnjo4ePZrrWMOGDbVmzZp8jwEAABQFDpW1b7/9Vl9//bV99yUAAAAKhkPX3AgMDFRCQoKzswAAAOAPHJpZa9asmQYPHqxevXqpQoUKOcZ69+7tlGAAAABwsKxFRUWpUqVK2r17d47lbm5ulDUAAAAncqisffTRR87OAQAAgFzkWdaMMXJzc5N09SOi8pKfj5oCAABA/uRZ1ho1aqRvvvlGknTffffZi9s118pcTEyMcxMCAAAUYXmWtS+//NL+7y1bthRIGAAAAOSU5z5Mf39/+7/Xr1+vqlWrXvffxo0bCyQkAABAUeXQAWfz58/PdfnChQtvaxgAAADkdMOzQffs2SPp6gkGX3/9tYwx9rHTp0+rZMmSzk0HAABQxN2wrE2YMEGSlJ6erldeecW+3M3NTRUqVNCrr77q3HQAAABF3A3L2tatWyVJY8eO1axZswokEAAAAP7HoWPW/ljUvv76a+3fv98pgQAAAPA/DpW1fv366cCBA5Kkd955R6NHj9bo0aO1aNEip4YDAAAo6hwqa8eOHVODBg0kScuXL9fixYv12WefadmyZU4NBwAAUNQ59NmgNptNbm5uOnXqlIwxql27tiTpwoULTg0HAABQ1DlU1ho1aqTw8HCdPXtWHTt2lCSdOnVK5cqVc2o4AACAos6h3aAzZsxQmTJlFBgYqOHDh0uSfvrpJw0YMMCp4QAAAIo6h2bWypUrp9GjR+dY1rZtW2fkAQAAwO/kWdYWLlyoYcOGSZL+8Y9/5HkHo0aNuv2pAAAAIOkGZS0hISHXfwMAAKDg5FnWpkyZYv/3jBkzCiQMAAAAcsqzrMXGxjp0B9WqVbttYQAAAJBTnmWtY8eOcnNzkzEmzxu7ubkpJibGKcEAAABwg7J25MiRgswBAACAXDh0nTUAAAC4BmUNAADAwihrAAAAFpZnWeOYNQAAANfLs6z17dvX/u+HH364QMIAAAAgpzzPBi1Tpoy2bdum2rVr6+zZs3led43rrAEAADhPnmVtwoQJmj59uuLi4mSz2dSxY8fr1uE6awAAAM51w4viXitowcHB+vbbbwssFAAAAK5y6GzQvXv3SpJsNpsSExNls9mcGgoAAABXOVTWMjIyNHbsWNWvX1+tW7dW/fr1NW7cOKWmpjo7HwAAQJHmUFmbOnWqLl++rDVr1ujgwYNas2aNLl++rKlTpzo7HwAAQJGW5zFrvxcREaHNmzerePHikqR77rlHM2bMyPWkAwAAANw+Ds2s+fj4KCkpKcey5ORkeXt7OyUUAAAArnJoZq13794aNGiQnnnmGVWpUkVxcXH64IMP9MQTTzg7HwAAQJHmUFkbNmyYKlasqLVr1yoxMVEVK1bU4MGD1bt3b2fnAwAAKNIcKmtubm7q3bs35QwAAKCAOXTMGgAAAFyDsgYAAGBhlDUAAAALc6isrVu3Ltfl69evv61hAAAAkJNDZW3ChAm5Lp84ceJtDQMAAICcbng2aGxsrCTJGGP/9+/HuCguAACAc92wrHXs2FFubm4yxlz30VIVKlTQiBEjnBoOAACgqLthWTty5IgkqV+/flqyZEmBBAIAAMD/OHTMGkUNAADANRz6BIPY2Fi99dZbiomJ0aVLl3KMbd++3Rm5AAAAIAfL2pgxY1StWjWNGzdOxYsXd3YmAAAA/H8OlbVjx47pk08+kbs719AFAAAoSA61r8aNG+vw4cO39EAzZ85UaGioAgMD9eOPP9qXh4aGqnPnzurRo4d69OihiIgI+9h3332n7t27q1OnTho0aJDOnz9/SxkAAAAKG4dm1qpWrarBgwerY8eOqlChQo6xUaNGOfRA7du314ABA/TUU09dNzZv3jzVrVs3xzKbzaaXXnpJM2bMUEhIiBYsWKA5c+ZoxowZDj0eAADAncChmbXLly+rXbt2ysrKUkJCQo7/HBUSEiJ/f3+H14+OjpaPj49CQkIkSX369OHjrQAAQJHj0Myas2ezxowZI2OMGjVqpNGjR6tMmTKKj49XlSpV7Ov4+fnJZrMpJSVFvr6+Ts0DAABgFQ5fuiMv1apVu6UAS5culb+/vzIyMjRt2jSFh4drzpw5t3SfAAAAdwqHytrvP3bqGjc3N0lSTEzMLQW4tmvU29tbffv21bBhw+zL4+Li7OslJSXJ3d2dWTUAAFCkOFTWrn3s1DVnz57Vv/71L/vxZDfr0qVLys7OVunSpWWM0VdffaWgoCBJUr169XTlyhVFRUUpJCREy5YtU+fOnW/p8QAAAAobh8raH911112aMGGCOnXqpEceecSh20ydOlUbN27UuXPnNHDgQPn6+mrRokUaMWKEsrOzZbPZFBAQoEmTJkmS3N3dNWvWLE2aNEnp6emqWrWqZs+efTNxAQAACq2bKmuS9NNPP+ny5csOr//qq6/q1VdfvW75ypUr87xNw4YNtWbNmpvKBwAAcCdwqKz17dvXfoyadPVSHsePH9fzzz/vtGAAAABwsKw9/vjjOb4uXry47r33XtWsWdMZmQAAAPD/OVTWHn30UWfnAAAAQC4c+gSDzMxMzZs3T+3bt9cDDzyg9u3ba968ecrIyHB2PgAAgCLNoZm12bNn6+DBg5oyZYqqVKmiuLg4LViwQBcvXtQrr7zi7IwAAABFlkNlbf369Vq1apXKlSsnSapVq5buu+8+9ejRg7IGAADgRA7tBv39Jxc4shwAAAC3h0NlrXPnzho2bJgiIiJ04sQJ7dy5U88//7y6dOni7HwAAABFmkO7QV966SUtXLhQ4eHhSkxMVKVKldS1a1f99a9/dXY+AACAIs2hsubt7a1Ro0Zp1KhRzs4DAACA37nhbtADBw7k+Xmcc+bM0XfffeeUUAAAALjqhmXt7bffVuPGjXMda9y4sRYtWuSUUAAAALjqhmUtJiZGrVq1ynWsRYsWio6OdkooAAAAXHXDsnbx4kVlZmbmOpaVlaW0tDSnhAIAAMBVNyxrtWrV0q5du3Id27Vrl2rVquWUUAAAALjqhmXtmV9Yk0sAACAASURBVGee0aRJk7Rx40bZbDZJks1m08aNGzV58mQNHDiwQEICAAAUVTe8dMcjjzyic+fOady4ccrMzJSvr69SUlLk5eWlkSNHKiwsrKByAgAAFEl/ep21gQMH6vHHH9e3336rlJQU+fr6Kjg4WKVKlSqIfAAAAEWaQxfFLVWqVJ5nhQIAAMB5HPpsUAAAALgGZQ0AAMDCKGsAAAAWRlkDAACwMMoaAACAhVHWAAAALIyyBgAAYGGUNQAAAAujrAEAAFgYZQ0AAMDCKGsAAAAWRlkDAACwMMoaAACAhVHWABSIjKxsV0fIt8KYGcCdx9PVAQAUDd6eHnpszlpXx8iXFWPCXB0BAJhZAwAAsDLKGgAAgIVR1gAAACyMsgYAAGBhlDUAAAALo6wBAABYGGUNAADAwihrAAAAFkZZAwAAsDDKGgAAgIVR1gAAACyMsgYAAGBhlDUAAAALo6wBAABYGGUNAADAwihrAAAAFkZZAwAAsDDKGgAAgIVR1gAAACyMsgYAAGBhBVLWZs6cqdDQUAUGBurHH3+0L//555/15JNPqlOnTnryySf1yy+/ODQGAMDtlJ6R6eoI+VYYM+PmeBbEg7Rv314DBgzQU089lWP5pEmT1LdvX/Xo0UOrVq3SxIkTtXjx4j8dAwDgdvLx9lKbZ8a5Oka+7PhgpqsjoIAUyMxaSEiI/P39cyw7f/68Dh8+rLCwMElSWFiYDh8+rKSkpBuOAQAAFCUFMrOWm/j4eFWqVEkeHh6SJA8PD1WsWFHx8fEyxuQ55ufn56rIAAAABY4TDAAAACzMZTNr/v7+OnPmjLKzs+Xh4aHs7GwlJibK399fxpg8xwAAAIoSl82slS9fXkFBQVq7dq0kae3atQoKCpKfn98NxwAAAIqSAplZmzp1qjZu3Khz585p4MCB8vX11ZdffqnJkydr/PjxWrBggcqUKaOZM/93ZsuNxgAAAIqKAilrr776ql599dXrlgcEBGj58uW53uZGYwAAAEUFJxjcYbKyba6OkG/5yZxZCLevMGYGAFiHy04wgHN4erjr72u/cXWMfHkxrKHD63p5uOuVTyKdmOb2m/6Xh1wdAQBQiDGzBgAAYGGUNQAAAAujrAEAAFgYZQ0AAMDCKGsAAAAWRlkDgNsgIzPb1RHyrTBmBooiLt0BALeBt5eHOk1c6uoY+bIh/ClXRwDgAGbWAAAALIyyBgAAYGGUNQAAAAujrAEWkplVuA74Lmx5AaAw4gQDwEK8PD005O0tro7hsHeea+/qCABwx2NmDQAAwMIoawAAABZGWQMAALAwyhoAAICFUdYAAAAsjLIGAABgYZQ1AAAAC6OsAQAAWBhlDQAAwMIoawAAABZGWQMAALAwyhoAAICFUdYAAAAsjLIGAABgYZQ1AAAAC6OsAQAAWBhlDQAAwMIoawAAABZGWQMAALAwyhoAAICFUdYAAAAsjLIGAABgYZQ1AAAAC6OsAQAAWBhlDQAAwMIoawAA3OHSMzJdHSFfClteZ/N0dQAAAOBcPt5eavnoQFfHcNiuL/7j6giWwswaAACAhVHWAAAALIyyBgAAYGGUNQAAAAujrAEAAFgYZQ0AAMDCKGsAAAAWRlkDAACwMMoaAACAhVHWAAAALIyyBgAAYGGUNQAAAAujrAEAAFgYZQ0AAMDCPF0dQJJCQ0Pl7e0tHx8fSdKYMWPUqlUrfffdd5o4caLS09NVtWpVzZ49W+XLl3dxWgAAgIJjibImSfPmzVPdunXtX9tsNr300kuaMWOGQkJCtGDBAs2ZM0czZsy4pcfJstnk6V64JhQLY2YAAHB7WKas/VF0dLR8fHwUEhIiSerTp4/at29/y2XN091dH+yMuR0RC8wzrYNcHQEAALiIZcramDFjZIxRo0aNNHr0aMXHx6tKlSr2cT8/P9lsNqWkpMjX19eFSQEAAAqOJfatLV26VKtXr9aKFStkjFF4eLirIwEAAFiCJcqav7+/JMnb21t9+/bVN998I39/f8XFxdnXSUpKkru7O7NqAACgSHF5Wbt06ZJSU1MlScYYffXVVwoKClK9evV05coVRUVFSZKWLVumzp07uzIqAABAgXP5MWvnz5/XiBEjlJ2dLZvNpoCAAE2aNEnu7u6aNWuWJk2alOPSHQAAAEWJy8tatWrVtHLlylzHGjZsqDVr1hRwIgAAAOtw+W5QAAAA5I2yBgAAYGGUNQAAAAujrAEAAFgYZQ0AAMDCKGsAAAAWRlkDAACwMMoaAACAhVHWAAAALIyyBgAAYGGUNQAAAAujrAEAAFgYZQ0AAMDCKGsAAAAWRlkDAACwMMoaAACAhVHWAAAALIyyBgAAYGGUNQAAAAujrAEAAFgYZQ0AAMDCKGsAAAAWRlkDAACwMMoaAACAhVHWAAAALIyyBgAAYGGUNQAAAAujrAEAAFgYZQ0AAMDCKGsAAAAWRlkDAACwMMoaAACAhVHWAAAALIyyBgAAYGGUNQAAAAujrAEAAFgYZQ0AAMDCKGsAAAAWRlkDAACwMMoaAACAhVHWAAAALIyyBgAAYGGUNQAAAAujrAEAAFgYZQ0AAMDCKGsAAAAWRlkDAACwMMoaAACAhVHWAAAALIyyBgAAYGGUNQAAAAujrAEAAFgYZQ0AAMDCKGsAAAAWZvmy9vPPP+vJJ59Up06d9OSTT+qXX35xdSQAAIACY/myNmnSJPXt21cbNmxQ3759NXHiRFdHAgAAKDCWLmvnz5/X4cOHFRYWJkkKCwvT4cOHlZSU5OJkAAAABcPT1QFuJD4+XpUqVZKHh4ckycPDQxUrVlR8fLz8/PxueNvs7GxJUkJCwnVjKefO3P6wTnT6dOl8rZ+adNZJSZzj9OnT+Vo/Lfmck5I4R36378qF805Kcvvld9syUgvXH1r53b7MtBQnJXGO/G5f1qXfnJTEOfK9fVfSnJTEOfK7fdkZV5yU5PbL97ZlZTopiXPktn3X+sq1/vJ7bsYY4/RUNyk6Olrjxo3Tl19+aV/WtWtXzZ49W/fff/8NbxsVFaWnnnrK2REBAABum6VLlyokJCTHMkvPrPn7++vMmTPKzs6Wh4eHsrOzlZiYKH9//z+9bb169bR06VLddddd9pk5AAAAK8rOztbZs2dVr16968YsXdbKly+voKAgrV27Vj169NDatWsVFBT0p7tAJalYsWLXNVMAAACrqlGjRq7LLb0bVJJOnDih8ePH67ffflOZMmU0c+ZM1apVy9WxAAAACoTlyxoAAEBRZulLdwAAABR1lDUAAAALo6wBAABYGGUNAADAwihrAAAAFkZZAwAAsDDKmgXYbDZXR3CqO3377lS//vqrTpw4ofT0dFdHcbqi8BrN7fMGAaspCj+LN4PrrLnAgQMH9PPPP6tYsWJq27atSpUq5epITnH27Fndddddkq7+ALq733l/G1y8eFGS7rjncMeOHZo3b558fHzk5+en2bNnq3jx4q6OdVtFRETol19+Uf/+/SXdea/RPXv26NChQ0pNTdXw4cPl4+Pj6khO8e233+rw4cOqXr266tWrp3Llyrk60m119OhReXt765577nF1FKf45ptvdPbsWXl5eSk0NFSSZIyRm5ubi5PdHtc+LjMrK0uenjf/oVF3zm+mQiIiIkKTJ0/W8ePH9cUXX2jdunX2sTvpL4otW7Zo0KBBWrx4sSTJ3d39jto+6WqhGTZsmEaMGKG3337b1XFum507d2rOnDmaOHGiPv74Y8XFxen06dOujnXbGGN08eJFzZo1S9OmTdO///1vSVdfo1lZWS5Od3tERERo5syZKl26tKKjozV79mz72J3093lERIQmTJig06dPKzw8XAcOHHB1pNtqy5YtevXVV3X+/Pk77vendHX7XnnlFe3evVsfffSRnnjiCV2+fFlubm53xOt08+bNeuqpp5ScnCxPT89bmt32mDx58uTbFw03smfPHoWHh2v69Onq3bu3jh8/Lh8fH1WoUEHu7u7y8fGRzWYr9H9RHD9+XGPGjFHz5s0VGxurs2fPqn79+nJzc7sjtk+6+iYxe/ZsPffcc6pfv74iIyPVuXNnV8e6ZWlpaVq5cqX69++vRo0a6cyZM/rggw906tQp7du3T+np6apdu7arY94SNzc3eXt7Kz09XW3bttWyZcuUnJyspk2byhhT6GfXDhw4oGnTpmnSpEl6+OGHJV19Xm02m/z8/O6Y3zPffPONJk2apPDwcD355JM6f/68MjMzVbFiRWVkZKhEiRKujnhLDh06pNdff10TJ05Uo0aNCv3z9UcZGRmaNWuWXnjhBQ0YMEA9e/bUli1b9NFHH6lnz57y9PQs1K/TqKgovfzyyypTpow+++wzdenSRSVKlFB2dvZN/Y6hrBWgxMREtW7dWiEhIUpMTNS0adN08eJFff/991q2bJlCQ0ML9a6ma1PXFy9eVP369dWjRw/ZbDZFREQoKSnJXtgKu6ysLH322Wfq0aOHOnbsqJSUFK1Zs0anT5/WgQMH1LRpU1dHvCkXLlxQ6dKlde+996pOnTpKS0tTeHi4WrZsqZEjR+ro0aPat2+fWrduLW9vb1fHvWnXXqfbtm2Tj4+Pnn76ab311luKjo7WqlWr9PDDDxfq0vbbb7+padOmaty4sc6dO6exY8fK29tbR48e1VtvvaWePXsW6t8z0tW9ELGxserUqZNCQkIUHx+v8ePHy8vLS5s3b9YPP/yg6tWry8/Pz9VRb9qJEydks9n0xBNP6NSpU1q4cKE2btyouLg41a9f39Xxbll2drZWr16thg0bqnr16pKksLAwbdu2TZ9++ql69+5dqN8vTp48qerVq2vq1KmKjo7WwoUL1bVrV5UoUUJZWVn5/v1CWStAlStXVrVq1SRJ//nPf9SgQQNNmTJFDz74oCIjI1WyZEnVqVPHxSlvXlpamry9vVW6dGn5+/urTJkyqlq1qqSru9aSk5NVv359HT58WBkZGSpTpoyLE98cd3d3bd++XUuWLFHdunX18ssvq127dmrcuLH+9a9/6cyZM2rZsqWrY+bLjh07NGPGDHXv3l0lS5aUdLWU3nfffercubOKFy+uBx54QMuXL1erVq0K7XMnyf4GUKxYMZ06dUrdunWTp6enPvzwQ9WqVUthYWGFsqgdP35c3t7eqlKliu6++25J0urVq9WkSRO9+OKL6tSpk3bt2qW4uDg1a9bMxWlvjZubm/z9/VWlShVlZWVp/fr1atiwoV5++WXdc8892rx5s+655x7VqFHD1VFv2sGDBxUZGalu3bpp7Nixql69ugIDAzVnzhy5ubmpYcOGro54Szw8PHThwgUtWbJETZo0ka+vrySpa9euWr9+vfz9/e3vH4VJUlKSfHx8VL16ddWpU0fe3t5q166djhw5ovnz56tLly4qWbKkYmJi7Md0O4Ky5mQ7duzQ3Llz1aVLlxy7AZs0aaJGjRpJkkqWLKndu3frnnvuKbS7mLZt26apU6eqU6dO8vb2lpeXlyTJx8dHlStXlru7uw4cOKAVK1ZoxYoV6tWrl70UFBYnT55URkaGSpYsqVatWunHH3/U6dOnVa1aNb3yyiuqWbOmQkJCtH79enXu3FkeHh6ujuyQXbt2afbs2YqJiVGxYsXsbwJeXl45ZiY2b96s77//Xr169VKxYsVcFfemHDx4UAcOHFBycrLKli0rb29vnTt3TpGRkcrMzNTChQs1cOBAffHFF3J3d7f/bBYW27dv1+zZsxUUFCR/f3/78nr16um+++6z/9756aefVLFiRT3wwAMuTHvzvv/+e/tMfenSpVWiRAm5u7srICBAjRs3liRVrFhRe/fuVYUKFRQYGOjixPkTExNjPzErICBAK1eu1Lp169SkSRMNGzZM9957r+677z5t2bJFnTt3LnQzT5cuXZKXl5d9ZqlGjRpKSEjQpk2bFBQUJF9fX7m5uWnHjh0KCAhQzZo1XR05X7Zt26bFixerbt268vX1te+BcHNzU+vWrXX06FG99957SktL0+LFi9W2bVuHZ7kL35+PhYQxRtnZ2dq0aZM2btyoYcOGSbo6K5OZmZlj3fXr1+vIkSO67777XBH1lu3cuVNvv/22hgwZopIlS173C6RcuXJ69NFHlZ2drZiYGM2ZM0cVK1Z0Udqbs2PHDr344ovKyMiQdPWHb9q0aWrSpImSkpLs60VHRxeqWZlrx95NmzZN77zzjk6cOKErV67kOLg3MzNTK1eu1LvvvqvJkyerbNmyLkycf1u2bNHLL7+siIgIffrpp3r22Wd19uxZPfDAAzp37pxmzJihsWPH6tlnn9X777+vjh07ujpyvnz33XeaMWOGxowZo+Dg4Bxj155Hd3d3rV+/Xjt37lTz5s1dEfOW7dixQ2PHjtWxY8c0d+5crVmzRtLVbfz9G96aNWt08ODB674XVnftYPvU1FRlZGTIw8NDzz33nC5cuKAtW7bY14uNjZWXl1ehOwB/48aNCg0N1cGDB+1nRZYrV07du3dX1apV9be//U1bt27Vp59+qh9//FG1atVyceL82b17t9544w316NHjuhndzMxMeXp6aurUqZKkt99+W6+++mr+dtMbONXOnTvNypUrTb9+/cxTTz1ljDHm4sWLxmazmcuXL5vPPvvMdO3a1fz4448uTnpzYmJiTGBgoNm2bZsxxpiEhAQTGRlpIiMjzenTp+3r7d+/3wQHB5ujR4+6KOnN27lzp3nsscdMZGSkMcYYm81mH0tLSzMjRowwQ4cONR988IF55JFHCsVzabPZTEJCghk0aJDZv3+/McaY77//3rRo0cLs3r07x7rfffedGTVqVKHYrj86e/asefrpp+3ZDx48aJo1a2a6detmUlNTzbp163J9XguTFStWmBkzZhhjjImNjTXvvfeemTp1qjl06JCx2WwmPT3dLF682HTt2tUcO3bMxWlvzqFDh0znzp3Nvn37jDHGbNq0ybRo0cKcOXPGvs5vv/1mVqxYUSh/nx4+fNiEhYWZAwcOGGOMyc7Oto/t2bPH9OnTxwwbNsz8+9//Nj169Ch023fo0CHTpUsXM3ToUNOgQQPz/fff5xj/7bffzJIlS8yIESPM8OHDTUxMjIuS3rzp06ebL774whhz9X1w+/bt5quvvjLp6en2dVatWmVat259U88fu0GdxPz/g5gPHjyob775RvPmzdPSpUu1ZMkSff755+ratasuX76s2NhYDRw4sNDt/ry2fampqTpz5owSEhJUvXp1jR8/XgkJCfr888+VmJioqlWrys/PT6VKldJjjz1W6K4VFBcXp/79++vpp59WWFiYzpw5o8WLF+vAgQM6cuSIGjVqpFq1aik2NlZXrlzRqFGjCsVxh25ubipVqpRatGih2rVrKzs7W/7+/srIyNDGjRvVunVr+3W5KleurJYtW+bYvVZYpKena+XKlWrSpIn8/f1VqVIlnTlzRtnZ2dq5c6eGDRumGjVqFMrrOl3LfPToUSUmJqpVq1YaMmSIqlSpoosXL2rJkiW6//77VbVqVaWlpemJJ55QQECAq2Pni/n/s0c///yzHnzwQbVp00Y2m00BAQHauXOnWrdubZ/pzc7O1g8//KAhQ4YUuu389ddflZaWpj59+ujkyZN66623tHHjRh05ckS9evVSr169lJSUpLJly2rAgAGF7v0iNTVVFSpU0Pjx4yVJL7/8slq0aKFKlSrJGCMfHx/Vr19f7du3V9euXQvVnpdrP4crV65UnTp1FBAQoMGDB+v8+fPau3ev/vOf/+ixxx6Tp6enkpOT1adPn5t6j6Cs3WY//fSTsrOz7cdjVapUSZGRkWrXrp1q166tJUuWqFSpUho0aJBKliypunXrqnz58i5OnX/XLiBarlw5Pfjgg9q6davCw8P1f//3fxo9erRCQkK0YsUKVatWTbVr15aPj0+hPCi9dOnSSk1NVUREhMqWLatp06apfPny8vT01OrVq3Xp0iV17NhRrVu3VrNmzVShQgVXR/5Tu3fvVkREhOrXr6/ixYvbS8q1/+/du1etWrVS6dKl7ceWFLazPy9fvixPT095enoqLi5O+/btU0ZGhlavXq0zZ85o6NCh2r17t1q3bp3je1CY/D7zjBkzdPz4cbVs2VKDBw9W27ZtFR8fr927d6tjx46qXr16obxYbFpamnx8fFSuXDmVL1/efvFpNzc3LVu2TC1atFCFChV08OBBFS9eXI0bNy6U2xkdHa2NGzeqS5cumjRpkgICAtSsWTP985//1JkzZ9S6dWs9+OCDCgoKKlRnuMbGxsrb21sVK1ZUQECAvLy8FBISInd3d3thq1y5svbs2aPKlSvL29u7UB1GIv3v5/DSpUtatWqV9u3bp06dOmn48OHq2bOnIiIidOnSJT3wwAO6++67b/r9vnB9Vyxu69atmjhxok6fPm3/i9DT01NpaWl655139Morr2jOnDnKzMzU0KFDJanQHIT+e5GRkZoyZYree+89bd26VVWrVtW4ceP097//Xf369ZMk1alTR4GBgUpLS3Nx2puTmppq/5ill156SSEhIRo1apS6d++ucePGafjw4erfv78SExPttykMz+WuXbs0Z84c+192fyxqISEh8vLysh9bcStX3HaVrVu3atasWcrIyJCXl5c6dOigWrVqaePGjUpLS9Pf//53PfDAA0pPT9eFCxdcHTffIiMjNXfuXP3jH//QDz/8oHvvvVfh4eGKjIzUsWPH7OtVrVpVd911V6EsotLV7ezSpYsOHjyokiVL2mdbsrKylJWVpbS0NJUtW1ZfffWV3njjjUJ3Ta6UlBQlJydLkjp06CBfX18NHz5c999/v4YNG6a2bdvq7bffVmxs7HXHORcG27ZtU3h4uH766SdJUokSJewX9n3uuef0/PPPa+DAgZo9e7YmT56s8+fPuzJuvu3Zs0fz5s3TP/7xDyUnJ6tt27a677779O233+a4xl+1atVuzx+7t7yjFsYYY7755hvTuXNnExUVZV927RiYN954w7Rp08Zs2LDBPnbq1KkCz3g77N692zz00EPm448/NtOnTzdDhgyxHy9jzP+OtVi1apUJCwsrlNu5Y8cO85e//MWMGzfOjB492v48RkVF5TiuadGiRea1117LcXyJlUVGRpoWLVqYH374wRhjTGpqqklKSjIZGRk51tu3b58ZPXq0+e2331wR85bs2rXL9OzZ0+zcufO6sfT0dPvzt3r1avPII4+Y8+fPF3TEW7J9+3bzyCOPmA8//ND8/e9/N0FBQebLL780Fy9eNCtWrDD333+/ef/9982iRYtMz549C+Uxote89957plmzZqZNmzb24yqzsrLs46NHjzbTp083Tz75pDly5IirYt6UHTt2mCeeeMI888wzZurUqcYYYw4cOGAGDBhgunXrZl/vs88+M0OHDr3uZ9Tq9u3bZx5++GH7MYa/9/tjuAYNGmSaNGlS6J6/LVu2mO7du5uFCxeav/71r+ajjz4yxhgTHR1tRo4caQYMGGAiIyPNl19+aR599FHz008/3fJjUtZukzVr1pi5c+caY64WsUWLFpk33njDREVFmePHj5vvvvvOGJPzhVrY2Gw2s2DBAvPxxx8bY66eKBEdHW369etnpk+fboy5WtbWrl1baA9m3r9/v+nUqZPZunWrOXXqlOnUqZN5/PHHzcmTJ40x/yujX3zxhenZs6c5fvy4K+M6LD093SxatMj06tXL/PTTTyY1NdUMHjzYDB482AwYMMBs2rTJvm3Jycnm3LlzLk6cf3v37jVBQUH2g5PPnj1r9u3bZw4cOGASExONMVefv48++sh06NCh0L1BZGZmmpdfftl+QoQxV9/sHnroIbN582ZjzNWTQd555x0zb968QvPa/KNrhXrfvn3m3XffNStXrjTNmzc3p06dMqmpqfb1Hn30UdOqVStz4sQJV0W9Kbt37zbdunUzW7duNXv37jUjR460j0VHR5tBgwaZfv+vvfOOqurY/vj3XhAQREAQW+wGxEQURRFiQ5oIKkgsIcSYRCEWohAxsRewYY2IghiwG1GRIgpK4NJVRFBULCgiKAgiIP0Cd//+4N0TSXzv9yx5l2Pms1ZW1jlnVtiTOXdmn5nv3tvJifz8/HgTsPRngoKCyM/Pj4iInjx5QsHBwbR371568uQJETWPcWxsLFlaWvLug6KkpIScnJy4j97AwEDy8fGh1NRUqqiooJqaGjpx4gTNnz+f3Nzc3ts8w78zjlYG/UtcWF5ejpKSEgDAsmXLMGTIECgpKWH27Nnw8fHByJEjQUS80/4Af/RRIBBAUVER586dg62tLVRVVaGnp4effvoJvr6+SEpKgomJCRQVFeHn58clAOYTeXl5mD59OkxNTQEArq6u2LBhA3fsKxQKkZKSAj8/P/j4+PBGyKygoABbW1soKSlh7dq1yM3NxZw5czB58mQEBQXh0KFDMDY2hoqKCpeckm9069YNRIT09HT06NEDCxYsgKamJsRiMYRCIdatW4dOnTph5MiRMDEx4V1qAKBZiH7z5k0u/YaBgQG0tLTg4eGBsLAwDBo0CIMGDZKxlW/Hq/MM0Kz3TUxMxL59+1BVVQUHBwfU1NTgwoUL0NLSgo2NDczMzHiVi0sikeDq1auYM2cOTE1NkZWVhXv37mHDhg2QSCRYsWIFfv31V5w+fRoqKirYuXMnr95TqZa5qqqK0565u7vDwMAAxcXF+Pzzz3HixAl0794dPXr0QEBAAFe9gC8IhULU19ejsLAQXbp0wW+//Yb+/fvjzp07uH37Nk6cOIFp06bBzs4OQqHwvUlJWIDBO/LqxPLrr78iNTUVo0ePhouLC0aMGAFlZWUkJibCwsKCV3qKVxGLxdwL17VrV2RnZ6O6uhq9e/eGgoIClJWVkZGRAQUFBejr66NPnz68y8UlJSMjA4cOHYKVlRXatWuHCxcuhzvbAQAAIABJREFUwNLSEikpKaioqIChoSE0NDQwceJEXjijVVVV3AdC+/btoa2tjZcvX8LExAROTk5QVFSEkZERzpw5gxEjRvDWUWtqaoKamhomTJgAV1dX7Nu3D/PmzYOHhwcGDhyItLQ0aGpqonfv3lBXV+elCF0oFEJbWxsBAQF48OABYmNj8fDhQ/zyyy+4c+cOunTpwuuM/aWlpVBWVuZyVCooKCAmJgZ2dnaQk5PD2bNnoaCggMmTJ0NLSwuDBw/m3TgKBAKkpqZi9+7d6Nu3L5YuXYoJEybA3NwcBw4cQEZGBqysrDBgwAD069ePl/0Dmt9VX19f3Lp1C6ampnBxcYGVlRXy8vJw69YtjBo1Ch06dODVOpGdnQ0igpaWFmpraxEYGIiIiAhYW1tj1apVmDBhAm7cuIGSkhIMHToUcnJy7zVYgjlrb0lycjICAwNx6dIlCAQCLvtyVFQUJBIJV0D5+vXrqK2txZgxY2Rs8duRlJTE/eikES35+fm4efMmqqqq0L17d6iqquLmzZsoLS2FiYkJAPDKMc3Pz0dhYSG0tLSgr6+PBw8ewMvLC3fv3sXt27excuVKCIVCVFdXY/jw4VBQUOBF9QWRSIRNmzZBW1ubcyxVVVWhq6sLAwMDLiAiIiICaWlpmDp1Ku9qRqampuLYsWO4cuUK2rVrh/79+8PW1hYdO3bkgl00NDQQExODXr168S7lQX5+Ptq2bcuNVbdu3aCvr48nT56gW7duWLJkCeTk5BAdHY2+ffvyahfmVTIyMmBjY4NevXpBV1eXi0DOycnhhNxr1qyBjo4ONm3axKVC4Ms8U1paiqqqKqioqGDEiBF48eIFSktLoa2tjWXLlqFLly4YM2YMoqOjYW5uzlWA4QuXLl1CREQE7t+/D1VVVQwYMAACgQBnz55Fz549MXz4cAB/lESTXvOF5ORk/PDDD+jQoQP09fXx6aefwtraGgUFBRg2bBi3u3vt2jWoqan9LQmZmbP2FiQmJmLbtm0YO3YsXrx4gTt37mDcuHHo1q0b1NXVcf78eRQUFCA3NxehoaFwc3PjZXqO+Ph4bN26FZ9//jlu3bqF4uJijBkzBvr6+igtLUVmZiYOHjyIwsJCBAcHY/ny5dDU1OTNBAo0V19YunQprl69iqCgIDg6OsLU1BQDBgzA8OHD4ezszNUCraqqwmeffQag9TujN27cgKurK3R1dXHjxg1oaGhw9SKVlJS4xT80NBSBgYHw9vbmXR0+afUFIyMjFBQUICcnB6NGjYK6ujoGDx7MjdH58+cRHR2Nb775hlfpY37//XfMmDEDjY2NMDQ05L7UO3XqBGNjYwwaNAhycnIIDQ1FVFQUvv32W17171Xu3LmDtLQ0REREQEtLC5988gkAID09HeHh4VixYgXGjRuHwYMHw9bWFu3bt2/1v0EpCQkJWL58OZKTk5GUlARLS0uMHDkSjY2NSE5OhpWVFeTl5REdHY27d+9i4sSJvIrCFolE8PT0RO/evfHkyRN4eXlh2LBhGDVqFGpra3HmzBkoKyvj5s2bCA0Nxdy5c3mVfkS63vfo0QNPnjzhage3bdsWZWVlSE5ORvv27XHr1i2EhYXB2dn579kRfS/Kt38QN2/epHHjxnHRSZGRkbRo0SKKjY2la9euERFRQUEB7dixg/z9/XkpDiUievToEdna2nLZ7FNSUsjFxYVCQkI4gXNFRQUdP36cDh06xEsxc3p6Oo0fP54uX75MRETOzs4tMqJLCQ4OJjMzM970USKR0LVr1yg8PJzy8/PJ19eX5s2bR6mpqS3aPX36lNasWcPLQJDMzEwyMzPjfochISG0fPlySklJ4QIM6uvr6cyZMzR+/Hje/Q7z8/Np1qxZtHfvXrKzs6MdO3a8Njjp999/pxkzZvAy4/urPH36lA4dOkSZmZnUv39/unjxIlVWVlJOTg4n0OZjhYnU1FSaMGECiUQiys7OpoULF7YYxyVLltCXX35J/v7+ZGtry7v3lIho7dq1dP78ee46KCiIhg8fThkZGUTUvHasWbOGvLy8eBdMkJKSQpaWlnT79m0iIpo4cSIFBwdzz7Oysmjjxo00ffp0cnJy+luDlgREPCswJmMkEgmysrIwaNAgPHv2DDNnzsSnn36KXr164cCBA9iwYQOsrKxkbeZbQ/8S+ZaVlaGsrAx9+vTBs2fPYGdnB2traygqKqKgoABDhw7FrFmzZG3uOxEZGYnc3FwsWLAA+fn5mDp1KkaOHImCggKsWbMG/fv3x8OHD+Hj44N58+bxojKBlJqaGggEArRt2xaPHz9GZGQksrKy8NVXX8HY2BgPHjxAr169OG0Q36iqqsKdO3dgaGiI4uJiODk5QU9PD127dsWpU6fg5+eHoUOHIi4uDj179uTd8aBYLEZCQgLMzc1x7949/PDDD7C2toaLiwuUlJS4duXl5aivr0enTp1kaO27U1VVhe+++w7Hjh3DjRs34OjoCCJCVFQUevXqxdsKEwEBAWjfvj1mzJiBO3fuYP78+Rg7dixKS0vh7e2NkpISBAcHQ05ODjY2NrwJWJIikUiwePFidO/eHW5ubtz9AwcOYO/evTh16hQvtL2vQywWIyQkhJONNDY2Yu/evaiuruYqMUjb1dfXg4j+1p1tdgz6X0KvRCp17twZAJCVlYW+ffvC3d0dRkZGkEgkyM/P547K+EhRURFUVVXRtm1bqKqqQigU4sWLF9DR0YGzszOGDRuGJ0+eoLKykrcFoaXk5eVh7dq1kJeXx5o1azBr1iz8+OOPuHXrFo4fP45p06ahQ4cOGD16NDfmrZnExEQEBARwpaIEAgGEQiHU1NSgpaWFyspKpKSkICUlBWfOnIGZmRkvtHevIhaLUVdXh3bt2qFr164AmnVrOjo68PDwwMiRI1FWVobCwkIYGRmhV69evDpyAZrnGnl5efTs2RMCgQBaWloYPnw4fHx8UF5ejhEjRiA8PBwSiQTdu3fnsvrzifLycgiFQu44XkFBAVevXoWRkRFUVFQQERGBhoYGGBgY4OOPP+adowY0SyVu3rwJLy8vdO/eHcuWLYODgwPs7OwQHh6OuLg4ODo6wtjYGMOGDeOVVEaamFheXh7a2to4fPgw1NXV0a9fPxARDAwMkJeXB3l5eejq6sra3DdCutbLyclBR0cHH330ESQSCeTk5NC2bVts3LgRgwYN4mQlQqEQioqKXHm+vwvmrP0XJCUlYc+ePcjOzsbz58+ho6MDoDkzsVRbATSLLImIt05Meno6Jk2aBBUVFRgYGEAoFKKpqQkaGhrcD05eXh43btxAaWkpRo4c2SLUng9I06vIy8ujX79+6NOnD1RVVQEAP/30E+Tk5GBqaoqoqCgMHToUampqrV7sK51c1q1bh6tXr+LOnTswNTVFmzZtUF9fD3l5eWhoaEBfXx+nT5/GlStXsGXLFt598cbHx2P79u2IjIxE27ZtuV2IPn36YODAgVy7K1euQFFREcOGDePVu5mUlIS9e/fi0qVLqKqqgq6uLgQCAZqamtCxY0cMHz4cAQEBiIqKQnh4OBwcHHjniALNHxVeXl64du0akpOTMXbsWABAQUEBjhw5gr1792Lbtm2ws7PDkiVLMH36dCgoKPBmLO/fv4+qqipOO6mgoICqqipoaGhg6dKl0NTUhIWFBaKjo2Fqasp9WPGFhIQE7N69G2fPnkXHjh1haGjI7YLKy8tzJxAikQhKSkoYPHiwjC1+M8rKyrhAK+n6JhAIIJFI0LlzZ1RXVyMnJ4db5/9X5bFYuan/h+TkZKxZswb6+vrQ1NTEqlWrsHv3bu65tHxGZGQk4uLiYGdnJytT35na2loMGDAABw4c4Poo/fKVnpaHhoYiPDwcjo6OkJOT490k4+LignXr1sHR0REFBQWYMGECBg8ejPv373OlesLDw1FWVsY5cXzBxMQEzs7OUFNTw+LFiwG0LIGVmJiI9PR0BAUFQU9PT1ZmvhVSR83GxgYmJia4cOHCa9udO3cOiYmJvJMiJCQkYPPmzRg6dCj09PTg7u6OPXv2oKamBnJycmhsbISOjg7GjBmD7OxsHDhwgHeRrUDzOO7YsQPffPMNzM3NUVZWxpV109XVxZMnT7B69WoYGhrC0NAQsbGxvAomiI+Ph5ubG5qamrh70hOJvLw8vHjxAgAQExODmpoa3tXBFIlE2L59O8aMGYOPP/4YYWFhAABbW1uMGTMGe/bsgbe3NwIDA3H16lWMHj1axha/GTExMRg9ejSCg4MBNDti0rVPOlaffPIJYmNjUVtb+78dv79NDfeBEBQUREeOHOGu7927R8bGxuTj40NERDU1NRQWFkZWVla8FIe+yv3792nDhg109+5dGjt2LB09epSePn1KZWVlVFVVRVFRUbzNqH39+nWytLSklJQUqqysJBcXFxo9ejRXHmz79u00ZMgQ8vT0JBsbG172MTw8nFatWkU5OTnk4eFBX375JVlbW1N1dTXV19fTvXv3eBMk8Sr19fW0bNkyLtglKSmJvv32W/Lz86OIiAgiIqqurqbTp0/z9nfo7e1NFy9e5K5Xr15NBgYGFBgYyN27ceMGOTo68jKYQCKRUElJCU2ePJkSExOJiOjWrVs0fvx42rNnD+3YsYOImqtnEDVXmpBIJLwKKoiPj6cpU6ZwAVgNDQ0tnq9YsYLs7Oxo165dvJxj6urq6Mcff+QCsuLi4sjV1ZWCgoK4ezdv3qQ1a9bQ5s2beVchJDs7m8zMzLjykK8GEvz5PVy4cOH/vJQic9b+H3x8fGjmzJkt7t27d48MDQ3pwoULRNTs5OTn58vCvHfidROhi4sLlZWV0f3792nEiBGkq6vL/eiysrKoqKjof23meyEmJoa8vb25a2ntuvHjx3MLxPnz5ykyMpIrLdXaqa6uJqI/xjErK4t+/vlnIiIKDQ2loUOH0owZM2Rm3/tk/vz5NGfOHLp9+zZZWlqSp6cnHT58mAYPHkynT58momaHnC9j92fc3Nzop59+4q59fX1p+/btNHDgQC7itb6+npdlwF5FOn+UlJSQjY0NeXt7U0JCAjk5OdH8+fNlbN3bIZFIqLS0lIyMjLg5prCwkDZu3Eje3t60adMmIiIqLS2l/fv3k7+/Py8/mhobG2nWrFm0bNkyysnJISsrK1q9ejXt2rWLBg8ezJU84ysVFRXcXHLx4kUyNjZu4bC9iiw+Iphm7TUUFBSgsbERbdu2xcCBA3HhwgU8fPgQI0aMAABoampCTk4OL1++hIGBATp06MDL/EaVlZVQVFREY2MjhEIhGhoacO7cOYwaNQp1dXU4e/YsVFRUoKGhgSFDhkBbW5uXYmageUx9fHygr6+Pbt264eTJk7CwsEB5eTkyMzNhamqKfv364eOPP+ZFVu3Y2Fhs27YNFhYWXHJQbW1tTu+0c+dOzJ07F+Xl5YiPj4eZmRlvjpJeh6GhIaKjo5GdnQ09PT0sX76cG8uYmBiMHz8enTt35sXYSRGLxZxIW0dHBydPnkRUVBTS0tKQnZ2NzZs3o6SkBO3bt4eOjg7k5OSgrKwsa7PfmPv370NJSQkKCgrc/CEUCtG9e3d8+eWX6NmzJ3R1dZGdnQ1zc3PevafSqOsOHTogNDQUjY2NXCm6zp0748qVK8jIyIC1tTWGDBmCoUOH8k5rSEQQCoUYMGAATp8+jevXr2Pw4MFYsWIFjIyMoKSkhMTERFhaWvJu/F6+fMkFD0h1on369EGvXr2wYcMGqKqq4pNPPkFqairk5OSgqqoqkz7yJ/Pe/wiRSAQ/Pz/s3LkTAKCoqIiZM2fi5MmT2LFjBxee/PLlS1RUVMjS1HciISEBhw4dgpaWFjp37ow5c+ZARUUFZmZm2LNnD5KSkuDp6YmPPvoIixYtwpQpU6ChocGrH+LTp0+hpKQEJSUljB49GnPmzMH333+PMWPGoKSkBIsWLUL79u2Rmpoqa1PfCGm9xLlz57ZI4yAVvkZERGDz5s0YO3YsjI2N0a5dO16NG9Ac4RkdHQ01NTUMHDgQ5ubmCAwMxMmTJ5GTk8O1Kysrg5KSEqcr4QsJCQkIDg6GQCCAsbExHB0dsXfvXi4prFRzJxaLUV1dLWNr355Hjx5h4sSJmDVrFhYsWIB27dpBIpFASUmJq78LNEfWV1ZWor6+vsU73dopKiqCQCCApqYmpkyZwgX6LFy4kEtt1LlzZ8TGxsrW0LckOTkZFy9e5OZQExMTHDlyBEePHkVVVRXXjohk5sS8C7GxsThz5gw2btyIdu3acRo0IoKZmRkAwNPTE0lJScjNzYW/v7/sjP2f7+W1YhISEsjBwYHTHEi3OpuamiglJYVmzZpFX375JW3fvp0sLCx4mUyUiEgkEpG1tTUlJibSqVOnaMmSJZweKDQ0lGxsbEgkEnHta2pqZGXqWxMXF0dWVlbk7u5OEydO5JIaPnz4kPLy8qixsZGImjWJP//8M4nFYl7oY7KyskhXV5dLwFxUVEQikYhSU1OprKyMHj58yOlHiPiZSDQuLo5sbW0pKCiIfHx86JtvvuH0PY8fPyYXFxfy8vKi4OBgsrOz4532Jz4+nuzt7Sk6OppOnTpF33zzzWsT3oaEhJCFhQVvj3aJiHJzc8nW1pasra1p9erVVFlZ+Zc2J0+eJHt7e97NpwkJCWRvb09ubm7k4OBAYrGYiIju3r1LTU1NXLvDhw//JRkuH0hISCA7Ozs6fvw4rV+/nlauXMk9u337Nn377be0Z88eCgkJIXt7e979DhMTE+nzzz+n+Pj41z6XjuHKlSvJyMhI5ho85qz9i8LCQhowYAD99ttvRNS8CAYEBND+/fvp7NmzRNS88AUFBVFwcDAvNQdEzbqJ7777jtPbNTU10aJFi+iXX37h2kj1d3wT+Ep58OABWVhY0KVLl6ipqYl++eUXsrGxobi4uBbtfvvtN7KwsODFJCMdh+fPn5O9vT2tXLmSSktL6YsvviB3d3dycnIiNzc3bsHj69g9fPiQJk6cyOm0CgsL6bvvvuMCQSorKykhIYEWLlxIy5cv511G9NzcXLK3t+cc6rS0NJoxYwYFBQXRyZMnuXYpKSk0c+ZMmS8Qb8Of3zsfHx96+vQpTZkyhbZu3UqXL18mkUhEVVVVlJqaysuFXupwJycnU0lJCc2dO7eFnlf6/4Cvjuh/qtTz6r3Zs2fTjz/+yLv39Pr163/56L148SLFxcW16ItIJKKRI0e2inmGOWvUPGHW1dXRtm3b6Ouvv6aEhASaOnUqeXl50ZYtW8jKyooOHz4sazPfC2KxmK5du0Y1NTVctNKBAwdow4YNLdoQ8XNXhqjZ2VyyZEmLewcOHCBra2vuh/js2TNatWoV7yZRouaIualTp5Kuri4dO3aMiJqDXObPn98iopCPVFdXU2RkJNXX13Pvn4eHBx06dOgvbfm2UyFF+s6VlJSQvb09rVq1iiIiImj48OHk5+fHtSstLZWVie+EdF6R/tvFxYWuX79OEomELCwsSFdXl37//XciIqqqquJVP5uamqiiooLmzp1LSUlJRNT8gfHZZ5+Rp6cnOTs7c07btWvXaNKkSa1ioX9TmpqaKDMzk4iaHRlLS0tyd3enXbt20ZAhQyg2NpaImtcIPv4OJRIJjRs3jpYtW0alpaU0ffp0cnd3p3nz5pGTkxPduHGDiJpPlf7XUZ//jn+8s5acnEy6urpcFN2aNWtowIABdPToUa7NgQMHaOvWrbIy8b1QVFRE1dXVVFVV9Zdnx48fp2XLlhFRc/oHf39/XjpqUiezsLCQTE1NKSwsrMXz7du3k4ODA9XV1RERfxb71NRU8vT0pICAAG7LvrS0lEJDQ1u0W7Fixb+NXmrt1NXVcUfT0nGUXi9fvpxz1qKiov5S45QvvHo0RtQcVf5qTcWYmBhydXXl+s9HYmNjyd7enl6+fMnd27dvH6WmplJpaSmNHTuWrKysaO3ata+di1o70rGROphlZWX09ddfk4+PDxUVFdHPP/9MFhYWJJFIqLGxkYs05wuvm/dTUlLoxIkT3LWvr2+LyHq+8urHg7R/0jE8c+aMjK37K//oAIOkpCRs27YNs2fPRkFBAcRiMVavXg1TU9MWyfwqKytRW1vLy/p0QLOYec+ePejSpQvEYjFWrFiBLl26oKmpCXJycmhqakLnzp0RHx+PwMBAbNu2jXf9TE1NRVJSEubPn4/OnTtj6dKl2Lp1K5SVlWFubg4AcHFx4SJ9FRUVeVETMz4+Ht7e3pgyZQoKCwtx7949fPzxx+jSpQsmTZrEtYuIiEBmZiacnZ1laO3bIRKJcPjwYWhqaqJHjx5YsGBBi+fKysr46KOPkJiYCH9/f2zbtk1Glr4dt2/fhqam5l/qd3788cct6s0+efIEKioqLRIZ84nExER4e3tDSUkJGRkZ3Byqo6MDLy8vlJeXY8uWLTAyMsLMmTNRXV3Nq3JncXFx2LVrFw4ePMhFc6qrq+OHH37AkCFDAIALLqiqqoKqqirU1dVlafIbkZSUhIiICHTr1g19+/aFjY0NAMDY2LhFVR7pusE3UlJScP78eXTt2hXdunXDpEmTcOHCBQQHB2PatGkAgE6dOqFNmzatM6hH1t6irEhOTiZzc3O6fv06ERHZ2trSxo0b/9IuNDSUJk+ezFuNWnx8PFlbW1NaWhplZWXR6tWr6cCBA0T0xzFFWFgYjRgxgpycnHi5ZR8XF0eWlpYtgiIkEgmdOHGCzM3Nudw5ISEhNHHiRN587ebk5JCtrS1dunSJu7a3t6eMjAyuTX19PUVGRpKVlRUvj3TT0tLI3NycLly4QJcvXyZLS0tauXIlPXv2jGvj4+NDNjY2NG3aNN69nyKRiHR1denrr7/+jzkKw8PDycHBgZdjSNS8o+bg4ECpqam0bds2cnV15Z49fvyYFi9ezB0bEhHvdg8TEhJo/PjxZGdnx+1uv64PZ86cIUdHxxY7i3wgKSmJzMzM6MiRI3TkyBEaMmQIl/id6I9d4bNnz5K9vT09ePBAVqa+FfHx8TR+/Hg6dOgQHT58mPT19WnPnj3cc+mO4tmzZ8nW1pYePXokK1P/Lf9YZ+3SpUuUnp7OXcfGxtK8efO4CVUsFlN8fDxZWlryTvwqpaamhhYvXtziOHDPnj3cka+UmJgYMjIy4p1DKpFIqKKigmbPns1lRa+oqKCioiJusY+NjeX0FhMmTODVYv/8+XNKTEykxsZGbrJ0d3en8PBwro1EIqHk5GTeRgxGR0fT5s2bueuysjKaNWtWi8izdevW0SeffMK7PpaXl5OrqytFRESQm5sbzZkz5y8OW319PUVFRdH48eN5O8+UlJTQtGnTuCj6oqIisrGxaaGffPHiBRH9EfjCJ5nFf3JEX+X48eO8dbg/5Eo9DQ0N5OXlxX3MNzY2kru7O+nq6pK/vz8RNa/3kZGRZGlp2WrH7x/rrEmRThqPHj2iSZMmUXR0NHe/vLyctxn7pTx+/JieP3/OLfYikajFZCMNNCgpKZGVie/MTz/9RCUlJfT06VNycHAgNzc3MjIy4qJ4i4uL6fnz57zpY1paGh07dox+++03zkGR7oK6u7tzUYO///47F83EVxITE8nGxqbFvfLycjI3N+e+fPPz83nnqOXk5JBYLKasrCxujnFxcSFnZ2d6+vRpi7bV1dVUWFgoCzPfG9LKCmKxmOrq6sjLy4v27t0rY6venf/GEW1sbKQ7d+6Qo6Mjrz4GX3WYd+3aRV9//XWL5x9KpR6i5iClFStWcNe+vr7k7+9Po0aNoszMTJJIJJSZmdmq55l/fAUDqTZLXV0djY2NOHHiBExNTaGiogIlJSVeZuy/ceMGamtroa6uDjU1NSgrK3P9zM/PR0pKCuzt7XHy5EmcOnUKpqamvOwnANTV1eHEiRN48eIF7t69i8GDB8PDwwNaWlpYv349LC0t0bVrVygrK/Mi+7tIJMKmTZugoqKCnJwcpKWlYfTo0RAIBJCTk0NMTAyGDRuG3Nxc7NmzB/b29rzK2g80J9o8deoU4uLiMHHiRNy9exenTp2CtbU1hEIhlJSU0LNnT9y6dQtjx45F+/btedVHkUiEzZs3Q09PDwMHDgTQPM/Y2tri7NmzXL9PnjyJO3fuYNCgQbz8/eXl5aG+vh4NDQ3o0KEDiAhycnKQl5dHU1MTNm7ciLFjx0JLS0vWpr41ysrKGDduHHR0dNDQ0ABFRUXk5+ejrq4OhoaGXGZ/aSLjLl26yNrk/5qmpiYuCayBgQEiIyORm5v7QVXqkVbn6dixI5KSkhASEoLMzExkZWVh9erVuHv3Lj766CP07t271VdA+R+WjG/9jB07FnJycigoKJC1KW9NQkICpk2bBnd3dzx+/Ji7T//K8C4nJ4cePXogJiYGx48fx8yZM3knFr1x4wYePXoEAFBSUoKbmxuioqKQnJyMyZMnAwDs7OwwevRo1NbWytDSN+PGjRvYtGkTNm/ejOXLl+Orr75CRUUFampq0KZNGwDN2dB3794NPz8/rF+/Ht27d5ex1W9GYmIitm7dih49eqCoqAje3t5YuHAh1NTU4OzsjKamJgDNme+LiorQ2NgoY4vfjMzMTGzcuBFLliyBvr4+ALQI1vH394eqqirMzMywe/dufPLJJ7Iy9Z0QiURwdnbG1q1bMX36dKSmprbop6mpKRwcHCASiSCRSGRo6duRm5uLR48eobi4GJqammhqakKbNm2gqKgIExMT7Nu3D3fv3m3RZz453ImJiXB3d8fWrVtx+PBhKCgoYPbs2Xj48CF27NjBtXv58mWLdYQv3L9/HwAgL98cQ6mnp4effvoJJiYmGDhwIAIDA9GmTRu0adOGN5WI/vE7a6+ipqaG7OxsGBsbt2oP+99RV1cHPz8/zJ8/H42NjQgODoahoSHU1dW5SaW4uBibNm1CYWEh1q9f3yIajQ+x14wyAAAM4ElEQVQkJCRg5syZyMjIwIgRI6Curo5OnTqhQ4cO3KQzbNgwhIWFISoqCjNmzODNJFpWVgZtbW2MGzcOQLNjduTIEfTv3x9dunSBQCBATEwMRCIRAgMD0bdvXxlb/GZcv34dnp6eWLlyJczNzUFEKC4uhqKiIkaOHImCggLs2LEDt27dwoULF7Bu3Tp07NhR1ma/EampqWjXrh2mTZuGgoICBAcH49y5c1BXV4eGhgbk5ORQWVkJkUiEgwcPQkdHR9YmvzH5+flYsmQJ1q1bh2+++QZCoRC7du2ChoYGdHR0uKj5mzdv4urVq7CxseHVB2FiYiJWrFiBJ0+eYPv27bC2toaqqiokEgkEAgF69+6N58+fo7i4GEOGDOFl5PzKlSvx+eefo2PHjti5cyeePXuGGTNmQENDA+fOncOpU6eQl5eH8+fPY+nSpbyqZRobGwsnJydcuXIF9vb2AJo3KdTV1TFkyBDo6elBKBQiJCQE4eHh+P777/mx3sv0ELYVwSfB63/i2bNnXP4wDw8PcnR0pIcPH3LPHz16xJus/X+mtraWFi9eTFFRUbRmzRr64osvWkTtXL16lSZOnEirVq2iKVOm8LKP0nI80kizb7/9lkvQeOXKFUpMTKSCggKZ2fcuFBYWctnPS0pKyNLSkhYtWkRr1qyhMWPG0IsXLyg9PZ3i4+NbZTTWf0NoaCh5enoSEdH06dPJ19eXPD09ydbWltLS0qi0tJS+//57ys7OlrGlb8+zZ8/oxx9/JKI/5s3Q0FCuasir8E2LFx8fT3Z2dnTp0iWSSCTk4eFBubm5XG5GqfbX19eXvv32W95FtRIRBQcHU2BgIHddXFxMpqamtH79eiLid6WewsJC+vLLL+ncuXM0ffr0Fjo8qe6XqDkbhL29Pa80hsxZ+wB51fGUOmzV1dV07NgxCgoK4mWtTyl/dka/+OKLFs5ofX091dfX8yor+ut4Nft7QUEBRUVF0dSpU3nrqP2ZiIgICgkJ4a4XL15MmzZtkqFF74ecnBwaPnw4eXh40MGDB7n7O3fu5BwcvqV1+DPl5eVkZWVFQUFBLe4fPHiQbGxsqKKigktozCfq6+tp+fLllJCQQETNgS3Dhw+nn3/+mRwcHOjKlSst2vPNEZXy22+/0eTJk1vcKy4ups8++4yOHz8uI6veH9euXePWwEmTJv0lcEIKXwLOpLBj0A8QgUDAbdlbWFjg9u3bWL16NTIzM+Hi4sIrEeyfUVFRgVAo5Pp2+fJlhIaGwtraGqdOnUJGRgYMDQ3Rtm1bWZv6TkiFv4mJiRCJRIiLi8PGjRvRq1cv2Rr2ntDR0YGenh53ZHbv3j20a9cOQ4cOlbVp70SHDh3Qs2dPHD16FKqqqtyR9uPHj1FTU4PRo0dDUVFRxla+Oa8GLSkpKUFXVxe+vr5QVFTEgAEDAACffvopMjIyMGbMGF7+/uTk5DBy5Ej06dMHVVVVWLlyJWxtbeHq6oqGhgYsX74cU6dOhZKSEgQCAW/kFQCQnp6OuLg45ObmYuzYsXj06BGSkpIwatQoCAQCqKioQFlZGWVlZRg2bJiszX1j0tPTERsbi5ycHAwdOhRKSkoAgC+++AKBgYGIjo6GnZ0doqKikJOTg379+vEi4OxVWIDBB4pQKOSEvYMGDUJjYyMCAgKgp6cnY8veHakzCgDe3t7Q09ODhYUF9u3bx0Uy8R1q3vVGXl4erl27hh07dvBOX/jfIBAIcP78ecTFxXGVJviOmZkZFi9ejLCwMOzfvx/+/v44fvw4pk6dKmvT3gpp0NKPP/6IvLw8AMCwYcPg6uqKgIAA7N+/Hw0NDQgPD8fdu3e5IBG+8GrAkrSqSbt27eDm5obZs2ejbdu2mDVrFsaMGcNFF/IJkUiEtWvXIi8vD3FxcdiwYQPMzMxQWVmJ9evXc+1KS0uRl5fHu4CQV/uXmJgIT09P1NXVccFJ4eHhqK2txahRo7Blyxb069dPxha/JTLe2WP8zVRUVNCiRYt4rZH5d0j1I2FhYTR8+PBWm8zwXbhw4QKvdBVvglgspmPHjpG1tfUHOXa3bt2igIAA8vHx4Z32R8p/oxO1tbWlRYsWka2tLe/e1fj4eNLV1aUpU6b8R51keHg4TZ06lXfyiuvXr5OVlRXdvn2biJqPCOfOnUuFhYWUmZlJrq6uNHnyZNq8eTOZmZnx7nf45/5lZGTQnDlzuHGSyklOnjxJRkZGvNQxSxEQ/SunA+ODRSwW86IO5tvw8uVLrF69Gi4uLujfv7+szWG8IVlZWVBVVf1gjnc/RIqLi6Gurg4FBQUsWbIEBQUFWL9+PXr37g2geX5pampCbW0tr6IG6+rquMjkS5cu4d69e9iwYQN69uzZot2hQ4cQHh6OTZs28W5X5s6dO7h27RocHR25e1OnTsXSpUthYGAAgUCAiIgIEBE+/fRT9OnTR4bWvjmv69/06dPh7u4OIyMjAM1pWDw8PODl5cXrNYI5awze8yE7owxGa4D+pS0EwDls+/fvR2hoKMRiMWbNmiVbA9+SPzuiT548gZeXF+eIFhcXY/369Zg3bx50dXVlbO3bUVVVhXbt2qGhoQFt2rTBd999h4ULF0JfXx/p6enQ0dGBqqqqrM18a17Xv0WLFmHgwIFIS0vD4MGDUVtby7uEvn+GX4fvDMZrYI4ag/H38u90ogEBAdwOBh/R1tbmEk57e3ujW7duWLFiBWpqanDixAlcvHgR27Zt462jBvyRrFfqbLdp0waampqIjo7G+vXrUVlZKUvz3pnX9a9Dhw5c/54/f857Rw0A5GVtAIPBYDBaP9KgJaFQiEGDBuHs2bM4ePAg744G/4zUERUKhfD29oanpycsLCygoKAAX19fLgs+35H2Q01NDZs3b0ZBQQE2b96Mrl27ytiy98Pr+rdlyxZeZz94lQ/jLWQwGAzG345QKMTLly8RFxf3QThqUj5UR/RVpIqnvLw8FBQU4OjRo3/R5/GZD71/TLPGYDAYjDfiQ9WJ/hMCli5evIiePXvystTZf8OH2j/mrDEYDAaD8S8+VEeUwW+Ys8ZgMBgMBoPRimHRoAwGg8FgMBitGOasMRgMBoPBYLRimLPGYDAYDAaD0YphzhqDwWAwGAxGK4Y5awwG44Nj3LhxSElJaXEvJCQEX3zxxTv9dy9fvozRo0f/xzY///wzduzYAQAoKCiArq4uDAwMYGBgABMTE7i4uCA5Ofmd7GAwGP8smLPGYDAYfzNpaWnIyMhAWFgYTExMsGDBAoSEhMjaLAaDwROYs8ZgMP6RPHjwAF999RUMDQ1hY2OD33//nXsWHx+PCRMmwMDAAKNGjcKvv/6KmpoazJkzB8XFxdxO2bNnz97ob3bs2BFff/01FixYgK1bt3L1Nvft24dRo0bBwMAAVlZWSE1Nfa99ZTAY/IaVm2IwGP84Ghoa8P3338PBwQG//vor0tPTMW/ePJw+fRp9+vTB8uXLsXPnThgaGqKiogIFBQVQVlZGQEAAPDw8kJCQ8E5/39LSEt7e3sjNzYVAIMDRo0dx6tQpdOrUCQUFBZwTx2AwGABz1hgMxgfK/PnzIScnx103NDRgwIABAIDr16+jpqYGzs7OEAqFMDY2hqmpKSIjI+Hq6gp5eXnk5OSgf//+UFNTg5qa2nu1TVtbGwBQXl4OLS0tiMViPHjwAB06dMBHH330Xv8Wg8HgP+wYlMFgfJD4+vri6tWr3D+rV6/mnhUXF6Nz584QCv+YArt27coda+7atQvx8fEwNTWFk5MTMjIy3qtt0r+jrq6Onj17YtmyZfDx8YGJiQnc3Nze+HiVwWB82DBnjcFg/OPQ1tZGUVFRi+PGwsJCdOrUCQCgr6+PvXv3IiUlBebm5li0aBEAQCAQvJe/f/HiRWhqaqJ3794AgIkTJ+L48eOIi4uDQCDA1q1b38vfYTAYHwbMWWMwGP849PX1oaSkhP3796OhoQGXL19GbGwsJkyYALFYjPDwcFRWVqJNmzZQUVHhduA0NTVRXl6OysrKt/q7z58/x5EjR7B79264u7tDKBTi4cOHSE1N5QqIKyoqttjxYzAYDKZZYzAY/zgUFBTg5+eHtWvXwt/fH506dYK3tzf69u0LsViMsLAweHp6oqmpCb1798aWLVsAAH379oWNjQ3Mzc3R1NSEyMhIbjfuPzFs2DAQEdq2bYtPP/0Uv/zyC5evTSwWY9u2bXjw4AHatGkDAwMDrFu37m/tP4PB4BcCIiJZG8FgMBgMBoPBeD1sr53BYDAYDAajFcOcNQaDwWAwGIxWDHPWGAwGg8FgMFoxzFljMBgMBoPBaMUwZ43BYDAYDAajFcOcNQaDwWAwGIxWDHPWGAwGg8FgMFoxzFljMBgMBoPBaMUwZ43BYDAYDAajFfN/fa3Z4SKNqQUAAAAASUVORK5CYII="/>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US"/>
          </a:p>
        </p:txBody>
      </p:sp>
      <p:pic>
        <p:nvPicPr>
          <p:cNvPr id="5" name="Picture 4" descr="download.png"/>
          <p:cNvPicPr>
            <a:picLocks noChangeAspect="1"/>
          </p:cNvPicPr>
          <p:nvPr/>
        </p:nvPicPr>
        <p:blipFill>
          <a:blip r:embed="rId3"/>
          <a:stretch>
            <a:fillRect/>
          </a:stretch>
        </p:blipFill>
        <p:spPr>
          <a:xfrm>
            <a:off x="3727776" y="907474"/>
            <a:ext cx="4326495" cy="3501735"/>
          </a:xfrm>
          <a:prstGeom prst="rect">
            <a:avLst/>
          </a:prstGeom>
        </p:spPr>
      </p:pic>
      <p:pic>
        <p:nvPicPr>
          <p:cNvPr id="6" name="~PP2781.WAV">
            <a:hlinkClick r:id="" action="ppaction://media"/>
          </p:cNvPr>
          <p:cNvPicPr>
            <a:picLocks noRot="1" noChangeAspect="1"/>
          </p:cNvPicPr>
          <p:nvPr>
            <a:wavAudioFile r:embed="rId1" name="~PP2781.WAV"/>
          </p:nvPr>
        </p:nvPicPr>
        <p:blipFill>
          <a:blip r:embed="rId4"/>
          <a:stretch>
            <a:fillRect/>
          </a:stretch>
        </p:blipFill>
        <p:spPr>
          <a:xfrm>
            <a:off x="8729663" y="4729163"/>
            <a:ext cx="244475" cy="24447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showWhenStopped="0">
                <p:cTn id="7" fill="hold" display="0">
                  <p:stCondLst>
                    <p:cond delay="indefinite"/>
                  </p:stCondLst>
                  <p:endCondLst>
                    <p:cond evt="onPrev" delay="0">
                      <p:tgtEl>
                        <p:sldTgt/>
                      </p:tgtEl>
                    </p:cond>
                    <p:cond evt="onStopAudio" delay="0">
                      <p:tgtEl>
                        <p:sldTgt/>
                      </p:tgtEl>
                    </p:cond>
                  </p:endCondLst>
                </p:cTn>
                <p:tgtEl>
                  <p:spTgt spid="6"/>
                </p:tgtEl>
              </p:cMediaNode>
            </p:audio>
          </p:childTnLst>
        </p:cTn>
      </p:par>
    </p:tnLst>
  </p:timing>
</p:sld>
</file>

<file path=ppt/theme/theme1.xml><?xml version="1.0" encoding="utf-8"?>
<a:theme xmlns:a="http://schemas.openxmlformats.org/drawingml/2006/main" name="Simple Light">
  <a:themeElements>
    <a:clrScheme name="Simple Light">
      <a:dk1>
        <a:srgbClr val="CC0000"/>
      </a:dk1>
      <a:lt1>
        <a:srgbClr val="134F5C"/>
      </a:lt1>
      <a:dk2>
        <a:srgbClr val="F5FDFF"/>
      </a:dk2>
      <a:lt2>
        <a:srgbClr val="FFF1F1"/>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Override1.xml><?xml version="1.0" encoding="utf-8"?>
<a:themeOverride xmlns:a="http://schemas.openxmlformats.org/drawingml/2006/main">
  <a:clrScheme name="Simple Light">
    <a:dk1>
      <a:srgbClr val="CC0000"/>
    </a:dk1>
    <a:lt1>
      <a:srgbClr val="134F5C"/>
    </a:lt1>
    <a:dk2>
      <a:srgbClr val="F5FDFF"/>
    </a:dk2>
    <a:lt2>
      <a:srgbClr val="FFF1F1"/>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themeOverride>
</file>

<file path=ppt/theme/themeOverride2.xml><?xml version="1.0" encoding="utf-8"?>
<a:themeOverride xmlns:a="http://schemas.openxmlformats.org/drawingml/2006/main">
  <a:clrScheme name="Simple Light">
    <a:dk1>
      <a:srgbClr val="CC0000"/>
    </a:dk1>
    <a:lt1>
      <a:srgbClr val="134F5C"/>
    </a:lt1>
    <a:dk2>
      <a:srgbClr val="F5FDFF"/>
    </a:dk2>
    <a:lt2>
      <a:srgbClr val="FFF1F1"/>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themeOverride>
</file>

<file path=ppt/theme/themeOverride3.xml><?xml version="1.0" encoding="utf-8"?>
<a:themeOverride xmlns:a="http://schemas.openxmlformats.org/drawingml/2006/main">
  <a:clrScheme name="Simple Light">
    <a:dk1>
      <a:srgbClr val="CC0000"/>
    </a:dk1>
    <a:lt1>
      <a:srgbClr val="134F5C"/>
    </a:lt1>
    <a:dk2>
      <a:srgbClr val="F5FDFF"/>
    </a:dk2>
    <a:lt2>
      <a:srgbClr val="FFF1F1"/>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themeOverride>
</file>

<file path=docProps/app.xml><?xml version="1.0" encoding="utf-8"?>
<Properties xmlns="http://schemas.openxmlformats.org/officeDocument/2006/extended-properties" xmlns:vt="http://schemas.openxmlformats.org/officeDocument/2006/docPropsVTypes">
  <TotalTime>1700</TotalTime>
  <Words>1084</Words>
  <Application>WPS Presentation</Application>
  <PresentationFormat>On-screen Show (16:9)</PresentationFormat>
  <Paragraphs>113</Paragraphs>
  <Slides>19</Slides>
  <Notes>2</Notes>
  <HiddenSlides>0</HiddenSlides>
  <MMClips>19</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19</vt:i4>
      </vt:variant>
    </vt:vector>
  </HeadingPairs>
  <TitlesOfParts>
    <vt:vector size="28" baseType="lpstr">
      <vt:lpstr>Arial</vt:lpstr>
      <vt:lpstr>Montserrat</vt:lpstr>
      <vt:lpstr>Verdana</vt:lpstr>
      <vt:lpstr>MS PGothic</vt:lpstr>
      <vt:lpstr>Wingdings</vt:lpstr>
      <vt:lpstr>Arial MT</vt:lpstr>
      <vt:lpstr>Tahoma</vt:lpstr>
      <vt:lpstr>Times New Roman</vt:lpstr>
      <vt:lpstr>Simple Light</vt:lpstr>
      <vt:lpstr> EDA ON AIRBNB NYC     </vt:lpstr>
      <vt:lpstr>       Highlighting Airbnb Business</vt:lpstr>
      <vt:lpstr>   Problem Statement</vt:lpstr>
      <vt:lpstr>Understanding of Data given </vt:lpstr>
      <vt:lpstr>Agenda </vt:lpstr>
      <vt:lpstr>Various Neighbourhood group and its listing insights</vt:lpstr>
      <vt:lpstr>What is the average price for each neighborhood group</vt:lpstr>
      <vt:lpstr>What is ths share of various room types </vt:lpstr>
      <vt:lpstr>What is average cost of stay in different room types</vt:lpstr>
      <vt:lpstr>What room types are prefered in each neighbourhood groups.</vt:lpstr>
      <vt:lpstr>How much is avability of rooms at neighbourhood group</vt:lpstr>
      <vt:lpstr>Top 10 Hosts with most reviews</vt:lpstr>
      <vt:lpstr>Price variation in different location</vt:lpstr>
      <vt:lpstr>Analysis of price in different room types</vt:lpstr>
      <vt:lpstr>Analyse the variation of price in number of reviews</vt:lpstr>
      <vt:lpstr>Challenges  Faced</vt:lpstr>
      <vt:lpstr>Slide 17</vt:lpstr>
      <vt:lpstr>Slide 18</vt:lpstr>
      <vt:lpstr>Slide 19</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Capstone Project_x000d_Project Title</dc:title>
  <dc:creator>Chandan Baraliya</dc:creator>
  <cp:lastModifiedBy>ABIQ HAZAN</cp:lastModifiedBy>
  <cp:revision>37</cp:revision>
  <dcterms:created xsi:type="dcterms:W3CDTF">2022-07-22T15:40:00Z</dcterms:created>
  <dcterms:modified xsi:type="dcterms:W3CDTF">2022-09-16T15:09:25Z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7D362E76B02442C2A4E472F4AC3D98D5</vt:lpwstr>
  </property>
  <property fmtid="{D5CDD505-2E9C-101B-9397-08002B2CF9AE}" pid="3" name="KSOProductBuildVer">
    <vt:lpwstr>1033-11.2.0.11191</vt:lpwstr>
  </property>
</Properties>
</file>